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69" r:id="rId4"/>
    <p:sldId id="286" r:id="rId5"/>
    <p:sldId id="273" r:id="rId6"/>
    <p:sldId id="270" r:id="rId7"/>
    <p:sldId id="271" r:id="rId8"/>
    <p:sldId id="272" r:id="rId9"/>
    <p:sldId id="274" r:id="rId10"/>
    <p:sldId id="277" r:id="rId11"/>
    <p:sldId id="292" r:id="rId12"/>
    <p:sldId id="289" r:id="rId13"/>
    <p:sldId id="291" r:id="rId14"/>
    <p:sldId id="290" r:id="rId15"/>
    <p:sldId id="280" r:id="rId16"/>
    <p:sldId id="282" r:id="rId17"/>
    <p:sldId id="287" r:id="rId18"/>
    <p:sldId id="293" r:id="rId19"/>
    <p:sldId id="284" r:id="rId20"/>
    <p:sldId id="294" r:id="rId21"/>
    <p:sldId id="285" r:id="rId22"/>
    <p:sldId id="288" r:id="rId23"/>
    <p:sldId id="262"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355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428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1796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367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742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8418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0720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136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501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495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720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925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7389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1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970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7635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237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752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137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263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bg>
      <p:bgPr>
        <a:blipFill rotWithShape="1">
          <a:blip r:embed="rId2">
            <a:alphaModFix/>
          </a:blip>
          <a:stretch>
            <a:fillRect t="-16997" b="-16998"/>
          </a:stretch>
        </a:blipFill>
        <a:effectLst/>
      </p:bgPr>
    </p:bg>
    <p:spTree>
      <p:nvGrpSpPr>
        <p:cNvPr id="1" name="Shape 15"/>
        <p:cNvGrpSpPr/>
        <p:nvPr/>
      </p:nvGrpSpPr>
      <p:grpSpPr>
        <a:xfrm>
          <a:off x="0" y="0"/>
          <a:ext cx="0" cy="0"/>
          <a:chOff x="0" y="0"/>
          <a:chExt cx="0" cy="0"/>
        </a:xfrm>
      </p:grpSpPr>
      <p:sp>
        <p:nvSpPr>
          <p:cNvPr id="16" name="Shape 16"/>
          <p:cNvSpPr/>
          <p:nvPr/>
        </p:nvSpPr>
        <p:spPr>
          <a:xfrm>
            <a:off x="-76200" y="2190750"/>
            <a:ext cx="9296400" cy="762000"/>
          </a:xfrm>
          <a:prstGeom prst="rect">
            <a:avLst/>
          </a:prstGeom>
          <a:solidFill>
            <a:schemeClr val="lt2"/>
          </a:solidFill>
          <a:ln w="9525" cap="flat" cmpd="sng">
            <a:solidFill>
              <a:schemeClr val="lt1"/>
            </a:solidFill>
            <a:prstDash val="solid"/>
            <a:round/>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 name="Shape 17"/>
          <p:cNvSpPr txBox="1">
            <a:spLocks noGrp="1"/>
          </p:cNvSpPr>
          <p:nvPr>
            <p:ph type="title"/>
          </p:nvPr>
        </p:nvSpPr>
        <p:spPr>
          <a:xfrm>
            <a:off x="457200" y="2343150"/>
            <a:ext cx="8229600" cy="269747"/>
          </a:xfrm>
          <a:prstGeom prst="rect">
            <a:avLst/>
          </a:prstGeom>
          <a:solidFill>
            <a:schemeClr val="lt2"/>
          </a:solidFill>
          <a:ln>
            <a:noFill/>
          </a:ln>
        </p:spPr>
        <p:txBody>
          <a:bodyPr wrap="square" lIns="91425" tIns="91425" rIns="91425" bIns="91425" anchor="ctr" anchorCtr="0"/>
          <a:lstStyle>
            <a:lvl1pPr marL="0" marR="0" lvl="0" indent="0" algn="ctr" rtl="0">
              <a:spcBef>
                <a:spcPts val="0"/>
              </a:spcBef>
              <a:buClr>
                <a:schemeClr val="accent1"/>
              </a:buClr>
              <a:buSzPts val="2600"/>
              <a:buFont typeface="Arial"/>
              <a:buNone/>
              <a:defRPr sz="26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8" name="Shape 18"/>
          <p:cNvSpPr txBox="1">
            <a:spLocks noGrp="1"/>
          </p:cNvSpPr>
          <p:nvPr>
            <p:ph type="body" idx="1"/>
          </p:nvPr>
        </p:nvSpPr>
        <p:spPr>
          <a:xfrm>
            <a:off x="457200" y="2665476"/>
            <a:ext cx="8229600" cy="192023"/>
          </a:xfrm>
          <a:prstGeom prst="rect">
            <a:avLst/>
          </a:prstGeom>
          <a:solidFill>
            <a:schemeClr val="lt2"/>
          </a:solidFill>
          <a:ln>
            <a:noFill/>
          </a:ln>
        </p:spPr>
        <p:txBody>
          <a:bodyPr wrap="square" lIns="91425" tIns="91425" rIns="91425" bIns="91425" anchor="ctr" anchorCtr="0"/>
          <a:lstStyle>
            <a:lvl1pPr marL="0" marR="0" lvl="0" indent="0" algn="ctr" rtl="0">
              <a:spcBef>
                <a:spcPts val="320"/>
              </a:spcBef>
              <a:buClr>
                <a:schemeClr val="accent1"/>
              </a:buClr>
              <a:buSzPts val="1088"/>
              <a:buFont typeface="Arial"/>
              <a:buNone/>
              <a:defRPr sz="1600" b="0" i="0" u="none" strike="noStrike" cap="none">
                <a:solidFill>
                  <a:schemeClr val="dk1"/>
                </a:solidFill>
                <a:latin typeface="Arial"/>
                <a:ea typeface="Arial"/>
                <a:cs typeface="Arial"/>
                <a:sym typeface="Arial"/>
              </a:defRPr>
            </a:lvl1pPr>
            <a:lvl2pPr marL="457200" marR="0" lvl="1" indent="0" algn="l" rtl="0">
              <a:spcBef>
                <a:spcPts val="520"/>
              </a:spcBef>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ctr" rtl="0">
              <a:spcBef>
                <a:spcPts val="320"/>
              </a:spcBef>
              <a:buClr>
                <a:schemeClr val="accent1"/>
              </a:buClr>
              <a:buSzPts val="1088"/>
              <a:buFont typeface="Arial"/>
              <a:buNone/>
              <a:defRPr sz="16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9" name="Shape 19" descr="UMD_primary_mark_vertical.png"/>
          <p:cNvPicPr preferRelativeResize="0"/>
          <p:nvPr/>
        </p:nvPicPr>
        <p:blipFill rotWithShape="1">
          <a:blip r:embed="rId3">
            <a:alphaModFix/>
          </a:blip>
          <a:srcRect/>
          <a:stretch/>
        </p:blipFill>
        <p:spPr>
          <a:xfrm>
            <a:off x="3467100" y="4080128"/>
            <a:ext cx="2209800" cy="10238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85" name="Shape 85"/>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86" name="Shape 86"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87" name="Shape 87"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1792288" y="3600450"/>
            <a:ext cx="5486400" cy="425054"/>
          </a:xfrm>
          <a:prstGeom prst="rect">
            <a:avLst/>
          </a:prstGeom>
          <a:noFill/>
          <a:ln>
            <a:noFill/>
          </a:ln>
        </p:spPr>
        <p:txBody>
          <a:bodyPr wrap="square" lIns="91425" tIns="91425" rIns="91425" bIns="91425" anchor="b" anchorCtr="0"/>
          <a:lstStyle>
            <a:lvl1pPr marL="0" marR="0" lvl="0" indent="0" algn="l" rtl="0">
              <a:spcBef>
                <a:spcPts val="0"/>
              </a:spcBef>
              <a:buClr>
                <a:schemeClr val="accent1"/>
              </a:buClr>
              <a:buSzPts val="2000"/>
              <a:buFont typeface="Arial"/>
              <a:buNone/>
              <a:defRPr sz="20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90" name="Shape 90"/>
          <p:cNvSpPr>
            <a:spLocks noGrp="1"/>
          </p:cNvSpPr>
          <p:nvPr>
            <p:ph type="pic" idx="2"/>
          </p:nvPr>
        </p:nvSpPr>
        <p:spPr>
          <a:xfrm>
            <a:off x="1792288" y="459581"/>
            <a:ext cx="5486400" cy="3086100"/>
          </a:xfrm>
          <a:prstGeom prst="rect">
            <a:avLst/>
          </a:prstGeom>
          <a:noFill/>
          <a:ln>
            <a:noFill/>
          </a:ln>
        </p:spPr>
        <p:txBody>
          <a:bodyPr wrap="square" lIns="91425" tIns="91425" rIns="91425" bIns="91425" anchor="t" anchorCtr="0"/>
          <a:lstStyle>
            <a:lvl1pPr marL="0" marR="0" lvl="0" indent="0" algn="l" rtl="0">
              <a:spcBef>
                <a:spcPts val="640"/>
              </a:spcBef>
              <a:buClr>
                <a:schemeClr val="accent1"/>
              </a:buClr>
              <a:buSzPts val="2176"/>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accent1"/>
              </a:buClr>
              <a:buSzPts val="1904"/>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1" name="Shape 91"/>
          <p:cNvSpPr txBox="1">
            <a:spLocks noGrp="1"/>
          </p:cNvSpPr>
          <p:nvPr>
            <p:ph type="body" idx="1"/>
          </p:nvPr>
        </p:nvSpPr>
        <p:spPr>
          <a:xfrm>
            <a:off x="1792288" y="4025503"/>
            <a:ext cx="5486400" cy="603647"/>
          </a:xfrm>
          <a:prstGeom prst="rect">
            <a:avLst/>
          </a:prstGeom>
          <a:noFill/>
          <a:ln>
            <a:noFill/>
          </a:ln>
        </p:spPr>
        <p:txBody>
          <a:bodyPr wrap="square" lIns="91425" tIns="91425" rIns="91425" bIns="91425" anchor="t" anchorCtr="0"/>
          <a:lstStyle>
            <a:lvl1pPr marL="0" marR="0" lvl="0" indent="0" algn="l" rtl="0">
              <a:spcBef>
                <a:spcPts val="280"/>
              </a:spcBef>
              <a:buClr>
                <a:schemeClr val="accent1"/>
              </a:buClr>
              <a:buSzPts val="952"/>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accent1"/>
              </a:buClr>
              <a:buSzPts val="816"/>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accent1"/>
              </a:buClr>
              <a:buSzPts val="680"/>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accent1"/>
              </a:buClr>
              <a:buSzPts val="612"/>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accent1"/>
              </a:buClr>
              <a:buSzPts val="612"/>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93" name="Shape 93"/>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94" name="Shape 94"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95" name="Shape 95"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with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2" name="Shape 22"/>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spcBef>
                <a:spcPts val="520"/>
              </a:spcBef>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spcBef>
                <a:spcPts val="420"/>
              </a:spcBef>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spcBef>
                <a:spcPts val="320"/>
              </a:spcBef>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260"/>
              </a:spcBef>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3" name="Shape 23"/>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sp>
        <p:nvSpPr>
          <p:cNvPr id="24" name="Shape 24"/>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25" name="Shape 25"/>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26" name="Shape 26"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27" name="Shape 27"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0" name="Shape 30"/>
          <p:cNvSpPr txBox="1">
            <a:spLocks noGrp="1"/>
          </p:cNvSpPr>
          <p:nvPr>
            <p:ph type="body" idx="1"/>
          </p:nvPr>
        </p:nvSpPr>
        <p:spPr>
          <a:xfrm>
            <a:off x="457200" y="1314450"/>
            <a:ext cx="3886200" cy="479822"/>
          </a:xfrm>
          <a:prstGeom prst="rect">
            <a:avLst/>
          </a:prstGeom>
          <a:noFill/>
          <a:ln>
            <a:noFill/>
          </a:ln>
        </p:spPr>
        <p:txBody>
          <a:bodyPr wrap="square" lIns="91425" tIns="91425" rIns="91425" bIns="91425" anchor="b" anchorCtr="0"/>
          <a:lstStyle>
            <a:lvl1pPr marL="0" marR="0" lvl="0" indent="0" algn="l" rtl="0">
              <a:spcBef>
                <a:spcPts val="480"/>
              </a:spcBef>
              <a:buClr>
                <a:schemeClr val="accent1"/>
              </a:buClr>
              <a:buSzPts val="1632"/>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accent1"/>
              </a:buClr>
              <a:buSzPts val="1360"/>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accent1"/>
              </a:buClr>
              <a:buSzPts val="1224"/>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accent1"/>
              </a:buClr>
              <a:buSzPts val="1088"/>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accent1"/>
              </a:buClr>
              <a:buSzPts val="1088"/>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body" idx="2"/>
          </p:nvPr>
        </p:nvSpPr>
        <p:spPr>
          <a:xfrm>
            <a:off x="457200" y="1794272"/>
            <a:ext cx="3886200" cy="2834878"/>
          </a:xfrm>
          <a:prstGeom prst="rect">
            <a:avLst/>
          </a:prstGeom>
          <a:noFill/>
          <a:ln>
            <a:noFill/>
          </a:ln>
        </p:spPr>
        <p:txBody>
          <a:bodyPr wrap="square" lIns="91425" tIns="91425" rIns="91425" bIns="91425" anchor="t" anchorCtr="0"/>
          <a:lstStyle>
            <a:lvl1pPr marL="0" marR="0" lvl="0"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1pPr>
            <a:lvl2pPr marL="742950" marR="0" lvl="1" indent="-199390" algn="l" rtl="0">
              <a:spcBef>
                <a:spcPts val="400"/>
              </a:spcBef>
              <a:buClr>
                <a:schemeClr val="accent1"/>
              </a:buClr>
              <a:buSzPts val="1360"/>
              <a:buFont typeface="Arial"/>
              <a:buChar char="•"/>
              <a:defRPr sz="2000" b="0" i="0" u="none" strike="noStrike" cap="none">
                <a:solidFill>
                  <a:schemeClr val="dk1"/>
                </a:solidFill>
                <a:latin typeface="Arial"/>
                <a:ea typeface="Arial"/>
                <a:cs typeface="Arial"/>
                <a:sym typeface="Arial"/>
              </a:defRPr>
            </a:lvl2pPr>
            <a:lvl3pPr marL="1143000" marR="0" lvl="2" indent="-150875" algn="l" rtl="0">
              <a:spcBef>
                <a:spcPts val="360"/>
              </a:spcBef>
              <a:buClr>
                <a:schemeClr val="accent1"/>
              </a:buClr>
              <a:buSzPts val="1224"/>
              <a:buFont typeface="Arial"/>
              <a:buChar char="•"/>
              <a:defRPr sz="18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body" idx="3"/>
          </p:nvPr>
        </p:nvSpPr>
        <p:spPr>
          <a:xfrm>
            <a:off x="4800600" y="1314450"/>
            <a:ext cx="3886200" cy="479822"/>
          </a:xfrm>
          <a:prstGeom prst="rect">
            <a:avLst/>
          </a:prstGeom>
          <a:noFill/>
          <a:ln>
            <a:noFill/>
          </a:ln>
        </p:spPr>
        <p:txBody>
          <a:bodyPr wrap="square" lIns="91425" tIns="91425" rIns="91425" bIns="91425" anchor="b" anchorCtr="0"/>
          <a:lstStyle>
            <a:lvl1pPr marL="0" marR="0" lvl="0" indent="0" algn="l" rtl="0">
              <a:spcBef>
                <a:spcPts val="480"/>
              </a:spcBef>
              <a:buClr>
                <a:schemeClr val="accent1"/>
              </a:buClr>
              <a:buSzPts val="1632"/>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accent1"/>
              </a:buClr>
              <a:buSzPts val="1360"/>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accent1"/>
              </a:buClr>
              <a:buSzPts val="1224"/>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accent1"/>
              </a:buClr>
              <a:buSzPts val="1088"/>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accent1"/>
              </a:buClr>
              <a:buSzPts val="1088"/>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SzPts val="1600"/>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SzPts val="1600"/>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SzPts val="1600"/>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body" idx="4"/>
          </p:nvPr>
        </p:nvSpPr>
        <p:spPr>
          <a:xfrm>
            <a:off x="4800600" y="1794272"/>
            <a:ext cx="3886200" cy="2834878"/>
          </a:xfrm>
          <a:prstGeom prst="rect">
            <a:avLst/>
          </a:prstGeom>
          <a:noFill/>
          <a:ln>
            <a:noFill/>
          </a:ln>
        </p:spPr>
        <p:txBody>
          <a:bodyPr wrap="square" lIns="91425" tIns="91425" rIns="91425" bIns="91425" anchor="t" anchorCtr="0"/>
          <a:lstStyle>
            <a:lvl1pPr marL="0" marR="0" lvl="0"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1pPr>
            <a:lvl2pPr marL="742950" marR="0" lvl="1" indent="-199390" algn="l" rtl="0">
              <a:spcBef>
                <a:spcPts val="400"/>
              </a:spcBef>
              <a:buClr>
                <a:schemeClr val="accent1"/>
              </a:buClr>
              <a:buSzPts val="1360"/>
              <a:buFont typeface="Arial"/>
              <a:buChar char="•"/>
              <a:defRPr sz="2000" b="0" i="0" u="none" strike="noStrike" cap="none">
                <a:solidFill>
                  <a:schemeClr val="dk1"/>
                </a:solidFill>
                <a:latin typeface="Arial"/>
                <a:ea typeface="Arial"/>
                <a:cs typeface="Arial"/>
                <a:sym typeface="Arial"/>
              </a:defRPr>
            </a:lvl2pPr>
            <a:lvl3pPr marL="1143000" marR="0" lvl="2" indent="-150875" algn="l" rtl="0">
              <a:spcBef>
                <a:spcPts val="360"/>
              </a:spcBef>
              <a:buClr>
                <a:schemeClr val="accent1"/>
              </a:buClr>
              <a:buSzPts val="1224"/>
              <a:buFont typeface="Arial"/>
              <a:buChar char="•"/>
              <a:defRPr sz="18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cxnSp>
        <p:nvCxnSpPr>
          <p:cNvPr id="34" name="Shape 34"/>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cxnSp>
        <p:nvCxnSpPr>
          <p:cNvPr id="35" name="Shape 35"/>
          <p:cNvCxnSpPr/>
          <p:nvPr/>
        </p:nvCxnSpPr>
        <p:spPr>
          <a:xfrm>
            <a:off x="4572000" y="1314450"/>
            <a:ext cx="0" cy="3086100"/>
          </a:xfrm>
          <a:prstGeom prst="straightConnector1">
            <a:avLst/>
          </a:prstGeom>
          <a:noFill/>
          <a:ln w="25400" cap="flat" cmpd="sng">
            <a:solidFill>
              <a:srgbClr val="C7CCCC"/>
            </a:solidFill>
            <a:prstDash val="solid"/>
            <a:round/>
            <a:headEnd type="none" w="med" len="med"/>
            <a:tailEnd type="none" w="med" len="med"/>
          </a:ln>
        </p:spPr>
      </p:cxnSp>
      <p:sp>
        <p:nvSpPr>
          <p:cNvPr id="36" name="Shape 36"/>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37" name="Shape 37"/>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38" name="Shape 38"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39" name="Shape 39"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cxnSp>
        <p:nvCxnSpPr>
          <p:cNvPr id="42" name="Shape 42"/>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sp>
        <p:nvSpPr>
          <p:cNvPr id="43" name="Shape 43"/>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44" name="Shape 44"/>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45" name="Shape 45"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46" name="Shape 46"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1" y="204787"/>
            <a:ext cx="3008313" cy="871538"/>
          </a:xfrm>
          <a:prstGeom prst="rect">
            <a:avLst/>
          </a:prstGeom>
          <a:noFill/>
          <a:ln>
            <a:noFill/>
          </a:ln>
        </p:spPr>
        <p:txBody>
          <a:bodyPr wrap="square" lIns="91425" tIns="91425" rIns="91425" bIns="91425" anchor="b" anchorCtr="0"/>
          <a:lstStyle>
            <a:lvl1pPr marL="0" marR="0" lvl="0" indent="0" algn="l" rtl="0">
              <a:spcBef>
                <a:spcPts val="0"/>
              </a:spcBef>
              <a:buClr>
                <a:schemeClr val="accent1"/>
              </a:buClr>
              <a:buSzPts val="2000"/>
              <a:buFont typeface="Arial"/>
              <a:buNone/>
              <a:defRPr sz="20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9" name="Shape 49"/>
          <p:cNvSpPr txBox="1">
            <a:spLocks noGrp="1"/>
          </p:cNvSpPr>
          <p:nvPr>
            <p:ph type="body" idx="1"/>
          </p:nvPr>
        </p:nvSpPr>
        <p:spPr>
          <a:xfrm>
            <a:off x="3575050" y="204788"/>
            <a:ext cx="5111750" cy="4389835"/>
          </a:xfrm>
          <a:prstGeom prst="rect">
            <a:avLst/>
          </a:prstGeom>
          <a:noFill/>
          <a:ln>
            <a:noFill/>
          </a:ln>
        </p:spPr>
        <p:txBody>
          <a:bodyPr wrap="square" lIns="91425" tIns="91425" rIns="91425" bIns="91425" anchor="t" anchorCtr="0"/>
          <a:lstStyle>
            <a:lvl1pPr marL="0" marR="0" lvl="0" indent="0" algn="l" rtl="0">
              <a:spcBef>
                <a:spcPts val="640"/>
              </a:spcBef>
              <a:buClr>
                <a:schemeClr val="accent1"/>
              </a:buClr>
              <a:buSzPts val="2176"/>
              <a:buFont typeface="Arial"/>
              <a:buNone/>
              <a:defRPr sz="3200" b="0" i="0" u="none" strike="noStrike" cap="none">
                <a:solidFill>
                  <a:schemeClr val="dk1"/>
                </a:solidFill>
                <a:latin typeface="Arial"/>
                <a:ea typeface="Arial"/>
                <a:cs typeface="Arial"/>
                <a:sym typeface="Arial"/>
              </a:defRPr>
            </a:lvl1pPr>
            <a:lvl2pPr marL="742950" marR="0" lvl="1" indent="-164846" algn="l" rtl="0">
              <a:spcBef>
                <a:spcPts val="560"/>
              </a:spcBef>
              <a:buClr>
                <a:schemeClr val="accent1"/>
              </a:buClr>
              <a:buSzPts val="1904"/>
              <a:buFont typeface="Arial"/>
              <a:buChar char="•"/>
              <a:defRPr sz="2800" b="0" i="0" u="none" strike="noStrike" cap="none">
                <a:solidFill>
                  <a:schemeClr val="dk1"/>
                </a:solidFill>
                <a:latin typeface="Arial"/>
                <a:ea typeface="Arial"/>
                <a:cs typeface="Arial"/>
                <a:sym typeface="Arial"/>
              </a:defRPr>
            </a:lvl2pPr>
            <a:lvl3pPr marL="1143000" marR="0" lvl="2" indent="-124967" algn="l" rtl="0">
              <a:spcBef>
                <a:spcPts val="480"/>
              </a:spcBef>
              <a:buClr>
                <a:schemeClr val="accent1"/>
              </a:buClr>
              <a:buSzPts val="1632"/>
              <a:buFont typeface="Arial"/>
              <a:buChar char="•"/>
              <a:defRPr sz="2400" b="0" i="0" u="none" strike="noStrike" cap="none">
                <a:solidFill>
                  <a:schemeClr val="dk1"/>
                </a:solidFill>
                <a:latin typeface="Arial"/>
                <a:ea typeface="Arial"/>
                <a:cs typeface="Arial"/>
                <a:sym typeface="Arial"/>
              </a:defRPr>
            </a:lvl3pPr>
            <a:lvl4pPr marL="1600200" marR="0" lvl="3" indent="-142239" algn="l" rtl="0">
              <a:spcBef>
                <a:spcPts val="400"/>
              </a:spcBef>
              <a:buClr>
                <a:schemeClr val="accent1"/>
              </a:buClr>
              <a:buSzPts val="1360"/>
              <a:buFont typeface="Arial"/>
              <a:buChar char="•"/>
              <a:defRPr sz="2000" b="0" i="0" u="none" strike="noStrike" cap="none">
                <a:solidFill>
                  <a:schemeClr val="dk1"/>
                </a:solidFill>
                <a:latin typeface="Arial"/>
                <a:ea typeface="Arial"/>
                <a:cs typeface="Arial"/>
                <a:sym typeface="Arial"/>
              </a:defRPr>
            </a:lvl4pPr>
            <a:lvl5pPr marL="2057400" marR="0" lvl="4" indent="-142239" algn="l" rtl="0">
              <a:spcBef>
                <a:spcPts val="400"/>
              </a:spcBef>
              <a:buClr>
                <a:schemeClr val="accent1"/>
              </a:buClr>
              <a:buSzPts val="136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body" idx="2"/>
          </p:nvPr>
        </p:nvSpPr>
        <p:spPr>
          <a:xfrm>
            <a:off x="457201" y="1076326"/>
            <a:ext cx="3008313" cy="3518297"/>
          </a:xfrm>
          <a:prstGeom prst="rect">
            <a:avLst/>
          </a:prstGeom>
          <a:noFill/>
          <a:ln>
            <a:noFill/>
          </a:ln>
        </p:spPr>
        <p:txBody>
          <a:bodyPr wrap="square" lIns="91425" tIns="91425" rIns="91425" bIns="91425" anchor="t" anchorCtr="0"/>
          <a:lstStyle>
            <a:lvl1pPr marL="0" marR="0" lvl="0" indent="0" algn="l" rtl="0">
              <a:spcBef>
                <a:spcPts val="280"/>
              </a:spcBef>
              <a:buClr>
                <a:schemeClr val="accent1"/>
              </a:buClr>
              <a:buSzPts val="952"/>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accent1"/>
              </a:buClr>
              <a:buSzPts val="816"/>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accent1"/>
              </a:buClr>
              <a:buSzPts val="680"/>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accent1"/>
              </a:buClr>
              <a:buSzPts val="612"/>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accent1"/>
              </a:buClr>
              <a:buSzPts val="612"/>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dk1"/>
              </a:buClr>
              <a:buSzPts val="900"/>
              <a:buFont typeface="Arial"/>
              <a:buNone/>
              <a:defRPr sz="9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52" name="Shape 52"/>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53" name="Shape 53"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54" name="Shape 54"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ntact">
    <p:bg>
      <p:bgPr>
        <a:blipFill rotWithShape="1">
          <a:blip r:embed="rId2">
            <a:alphaModFix/>
          </a:blip>
          <a:stretch>
            <a:fillRect t="-16997" b="-16998"/>
          </a:stretch>
        </a:blipFill>
        <a:effectLst/>
      </p:bgPr>
    </p:bg>
    <p:spTree>
      <p:nvGrpSpPr>
        <p:cNvPr id="1" name="Shape 55"/>
        <p:cNvGrpSpPr/>
        <p:nvPr/>
      </p:nvGrpSpPr>
      <p:grpSpPr>
        <a:xfrm>
          <a:off x="0" y="0"/>
          <a:ext cx="0" cy="0"/>
          <a:chOff x="0" y="0"/>
          <a:chExt cx="0" cy="0"/>
        </a:xfrm>
      </p:grpSpPr>
      <p:pic>
        <p:nvPicPr>
          <p:cNvPr id="56" name="Shape 56" descr="UMD_primary_mark_vertical_white_black_type.png"/>
          <p:cNvPicPr preferRelativeResize="0"/>
          <p:nvPr/>
        </p:nvPicPr>
        <p:blipFill rotWithShape="1">
          <a:blip r:embed="rId3">
            <a:alphaModFix/>
          </a:blip>
          <a:srcRect/>
          <a:stretch/>
        </p:blipFill>
        <p:spPr>
          <a:xfrm>
            <a:off x="3009901" y="2114550"/>
            <a:ext cx="3114081" cy="1446215"/>
          </a:xfrm>
          <a:prstGeom prst="rect">
            <a:avLst/>
          </a:prstGeom>
          <a:noFill/>
          <a:ln>
            <a:noFill/>
          </a:ln>
        </p:spPr>
      </p:pic>
      <p:sp>
        <p:nvSpPr>
          <p:cNvPr id="57" name="Shape 57"/>
          <p:cNvSpPr txBox="1">
            <a:spLocks noGrp="1"/>
          </p:cNvSpPr>
          <p:nvPr>
            <p:ph type="body" idx="1"/>
          </p:nvPr>
        </p:nvSpPr>
        <p:spPr>
          <a:xfrm>
            <a:off x="0" y="3943350"/>
            <a:ext cx="9144000" cy="1200150"/>
          </a:xfrm>
          <a:prstGeom prst="rect">
            <a:avLst/>
          </a:prstGeom>
          <a:noFill/>
          <a:ln>
            <a:noFill/>
          </a:ln>
        </p:spPr>
        <p:txBody>
          <a:bodyPr wrap="square" lIns="91425" tIns="91425" rIns="91425" bIns="91425" anchor="ctr" anchorCtr="0"/>
          <a:lstStyle>
            <a:lvl1pPr marL="0" marR="0" lvl="0" indent="0" algn="ctr" rtl="0">
              <a:spcBef>
                <a:spcPts val="260"/>
              </a:spcBef>
              <a:buClr>
                <a:schemeClr val="accent1"/>
              </a:buClr>
              <a:buSzPts val="884"/>
              <a:buFont typeface="Arial"/>
              <a:buNone/>
              <a:defRPr sz="1300" b="1" i="0" u="none" strike="noStrike" cap="none">
                <a:solidFill>
                  <a:schemeClr val="lt2"/>
                </a:solidFill>
                <a:latin typeface="Arial"/>
                <a:ea typeface="Arial"/>
                <a:cs typeface="Arial"/>
                <a:sym typeface="Arial"/>
              </a:defRPr>
            </a:lvl1pPr>
            <a:lvl2pPr marL="742950" marR="0" lvl="1" indent="-173482" algn="l" rtl="0">
              <a:spcBef>
                <a:spcPts val="520"/>
              </a:spcBef>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143000" marR="0" lvl="2" indent="-137922" algn="l" rtl="0">
              <a:spcBef>
                <a:spcPts val="420"/>
              </a:spcBef>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Bulleted Conten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0" name="Shape 60"/>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742950" marR="0" lvl="1" indent="-173482" algn="l" rtl="0">
              <a:spcBef>
                <a:spcPts val="520"/>
              </a:spcBef>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143000" marR="0" lvl="2" indent="-137922" algn="l" rtl="0">
              <a:spcBef>
                <a:spcPts val="420"/>
              </a:spcBef>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61" name="Shape 61"/>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sp>
        <p:nvSpPr>
          <p:cNvPr id="62" name="Shape 62"/>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63" name="Shape 63"/>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64" name="Shape 64"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65" name="Shape 65"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Numbered Conten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8" name="Shape 68"/>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971550" marR="0" lvl="1" indent="-402082" algn="l" rtl="0">
              <a:spcBef>
                <a:spcPts val="520"/>
              </a:spcBef>
              <a:buClr>
                <a:schemeClr val="accent1"/>
              </a:buClr>
              <a:buSzPts val="1768"/>
              <a:buFont typeface="Arial"/>
              <a:buAutoNum type="arabicPeriod"/>
              <a:defRPr sz="2600" b="0" i="0" u="none" strike="noStrike" cap="none">
                <a:solidFill>
                  <a:schemeClr val="dk1"/>
                </a:solidFill>
                <a:latin typeface="Arial"/>
                <a:ea typeface="Arial"/>
                <a:cs typeface="Arial"/>
                <a:sym typeface="Arial"/>
              </a:defRPr>
            </a:lvl2pPr>
            <a:lvl3pPr marL="1371600" marR="0" lvl="2" indent="-366522" algn="l" rtl="0">
              <a:spcBef>
                <a:spcPts val="420"/>
              </a:spcBef>
              <a:buClr>
                <a:schemeClr val="accent1"/>
              </a:buClr>
              <a:buSzPts val="1428"/>
              <a:buFont typeface="Arial"/>
              <a:buAutoNum type="arabicPeriod"/>
              <a:defRPr sz="2100" b="0" i="0" u="none" strike="noStrike" cap="none">
                <a:solidFill>
                  <a:schemeClr val="dk1"/>
                </a:solidFill>
                <a:latin typeface="Arial"/>
                <a:ea typeface="Arial"/>
                <a:cs typeface="Arial"/>
                <a:sym typeface="Arial"/>
              </a:defRPr>
            </a:lvl3pPr>
            <a:lvl4pPr marL="1714500" marR="0" lvl="3" indent="-273811" algn="l" rtl="0">
              <a:spcBef>
                <a:spcPts val="320"/>
              </a:spcBef>
              <a:buClr>
                <a:schemeClr val="accent1"/>
              </a:buClr>
              <a:buSzPts val="1088"/>
              <a:buFont typeface="Arial"/>
              <a:buAutoNum type="arabicPeriod"/>
              <a:defRPr sz="1600" b="0" i="0" u="none" strike="noStrike" cap="none">
                <a:solidFill>
                  <a:schemeClr val="dk1"/>
                </a:solidFill>
                <a:latin typeface="Arial"/>
                <a:ea typeface="Arial"/>
                <a:cs typeface="Arial"/>
                <a:sym typeface="Arial"/>
              </a:defRPr>
            </a:lvl4pPr>
            <a:lvl5pPr marL="2171700" marR="0" lvl="4" indent="-286766" algn="l" rtl="0">
              <a:spcBef>
                <a:spcPts val="260"/>
              </a:spcBef>
              <a:buClr>
                <a:schemeClr val="accent1"/>
              </a:buClr>
              <a:buSzPts val="884"/>
              <a:buFont typeface="Arial"/>
              <a:buAutoNum type="arabicPeriod"/>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70" name="Shape 70"/>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cxnSp>
        <p:nvCxnSpPr>
          <p:cNvPr id="71" name="Shape 71"/>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72" name="Shape 72"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73" name="Shape 73"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6" name="Shape 76"/>
          <p:cNvSpPr txBox="1">
            <a:spLocks noGrp="1"/>
          </p:cNvSpPr>
          <p:nvPr>
            <p:ph type="body" idx="1"/>
          </p:nvPr>
        </p:nvSpPr>
        <p:spPr>
          <a:xfrm>
            <a:off x="457200" y="1200151"/>
            <a:ext cx="4038600" cy="3394472"/>
          </a:xfrm>
          <a:prstGeom prst="rect">
            <a:avLst/>
          </a:prstGeom>
          <a:noFill/>
          <a:ln>
            <a:noFill/>
          </a:ln>
        </p:spPr>
        <p:txBody>
          <a:bodyPr wrap="square" lIns="91425" tIns="91425" rIns="91425" bIns="91425" anchor="t" anchorCtr="0"/>
          <a:lstStyle>
            <a:lvl1pPr marL="0" marR="0" lvl="0" indent="0" algn="l" rtl="0">
              <a:spcBef>
                <a:spcPts val="560"/>
              </a:spcBef>
              <a:buClr>
                <a:schemeClr val="accent1"/>
              </a:buClr>
              <a:buSzPts val="1904"/>
              <a:buFont typeface="Arial"/>
              <a:buNone/>
              <a:defRPr sz="2800" b="0" i="0" u="none" strike="noStrike" cap="none">
                <a:solidFill>
                  <a:schemeClr val="dk1"/>
                </a:solidFill>
                <a:latin typeface="Arial"/>
                <a:ea typeface="Arial"/>
                <a:cs typeface="Arial"/>
                <a:sym typeface="Arial"/>
              </a:defRPr>
            </a:lvl1pPr>
            <a:lvl2pPr marL="457200" marR="0" lvl="1"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2pPr>
            <a:lvl3pPr marL="914400" marR="0" lvl="2"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3pPr>
            <a:lvl4pPr marL="1371600" marR="0" lvl="3"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body" idx="2"/>
          </p:nvPr>
        </p:nvSpPr>
        <p:spPr>
          <a:xfrm>
            <a:off x="4648200" y="1200151"/>
            <a:ext cx="4038600" cy="3394472"/>
          </a:xfrm>
          <a:prstGeom prst="rect">
            <a:avLst/>
          </a:prstGeom>
          <a:noFill/>
          <a:ln>
            <a:noFill/>
          </a:ln>
        </p:spPr>
        <p:txBody>
          <a:bodyPr wrap="square" lIns="91425" tIns="91425" rIns="91425" bIns="91425" anchor="t" anchorCtr="0"/>
          <a:lstStyle>
            <a:lvl1pPr marL="0" marR="0" lvl="0" indent="0" algn="l" rtl="0">
              <a:spcBef>
                <a:spcPts val="560"/>
              </a:spcBef>
              <a:buClr>
                <a:schemeClr val="accent1"/>
              </a:buClr>
              <a:buSzPts val="1904"/>
              <a:buFont typeface="Arial"/>
              <a:buNone/>
              <a:defRPr sz="2800" b="0" i="0" u="none" strike="noStrike" cap="none">
                <a:solidFill>
                  <a:schemeClr val="dk1"/>
                </a:solidFill>
                <a:latin typeface="Arial"/>
                <a:ea typeface="Arial"/>
                <a:cs typeface="Arial"/>
                <a:sym typeface="Arial"/>
              </a:defRPr>
            </a:lvl1pPr>
            <a:lvl2pPr marL="457200" marR="0" lvl="1" indent="0" algn="l" rtl="0">
              <a:spcBef>
                <a:spcPts val="480"/>
              </a:spcBef>
              <a:buClr>
                <a:schemeClr val="accent1"/>
              </a:buClr>
              <a:buSzPts val="1632"/>
              <a:buFont typeface="Arial"/>
              <a:buNone/>
              <a:defRPr sz="2400" b="0" i="0" u="none" strike="noStrike" cap="none">
                <a:solidFill>
                  <a:schemeClr val="dk1"/>
                </a:solidFill>
                <a:latin typeface="Arial"/>
                <a:ea typeface="Arial"/>
                <a:cs typeface="Arial"/>
                <a:sym typeface="Arial"/>
              </a:defRPr>
            </a:lvl2pPr>
            <a:lvl3pPr marL="914400" marR="0" lvl="2" indent="0" algn="l" rtl="0">
              <a:spcBef>
                <a:spcPts val="400"/>
              </a:spcBef>
              <a:buClr>
                <a:schemeClr val="accent1"/>
              </a:buClr>
              <a:buSzPts val="1360"/>
              <a:buFont typeface="Arial"/>
              <a:buNone/>
              <a:defRPr sz="2000" b="0" i="0" u="none" strike="noStrike" cap="none">
                <a:solidFill>
                  <a:schemeClr val="dk1"/>
                </a:solidFill>
                <a:latin typeface="Arial"/>
                <a:ea typeface="Arial"/>
                <a:cs typeface="Arial"/>
                <a:sym typeface="Arial"/>
              </a:defRPr>
            </a:lvl3pPr>
            <a:lvl4pPr marL="1371600" marR="0" lvl="3"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360"/>
              </a:spcBef>
              <a:buClr>
                <a:schemeClr val="accent1"/>
              </a:buClr>
              <a:buSzPts val="1224"/>
              <a:buFont typeface="Arial"/>
              <a:buNone/>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78" name="Shape 78"/>
          <p:cNvCxnSpPr/>
          <p:nvPr/>
        </p:nvCxnSpPr>
        <p:spPr>
          <a:xfrm>
            <a:off x="457200" y="1085850"/>
            <a:ext cx="8229600" cy="0"/>
          </a:xfrm>
          <a:prstGeom prst="straightConnector1">
            <a:avLst/>
          </a:prstGeom>
          <a:noFill/>
          <a:ln w="25400" cap="flat" cmpd="sng">
            <a:solidFill>
              <a:srgbClr val="C7CCCC"/>
            </a:solidFill>
            <a:prstDash val="solid"/>
            <a:round/>
            <a:headEnd type="none" w="med" len="med"/>
            <a:tailEnd type="none" w="med" len="med"/>
          </a:ln>
        </p:spPr>
      </p:cxnSp>
      <p:sp>
        <p:nvSpPr>
          <p:cNvPr id="79" name="Shape 79"/>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000" b="0" i="0" u="none" strike="noStrike" cap="none">
                <a:solidFill>
                  <a:srgbClr val="8B8C8C"/>
                </a:solidFill>
                <a:latin typeface="Arial"/>
                <a:ea typeface="Arial"/>
                <a:cs typeface="Arial"/>
                <a:sym typeface="Arial"/>
              </a:rPr>
              <a:t>‹#›</a:t>
            </a:fld>
            <a:endParaRPr lang="en-US" sz="1000" b="0" i="0" u="none" strike="noStrike" cap="none">
              <a:solidFill>
                <a:srgbClr val="8B8C8C"/>
              </a:solidFill>
              <a:latin typeface="Arial"/>
              <a:ea typeface="Arial"/>
              <a:cs typeface="Arial"/>
              <a:sym typeface="Arial"/>
            </a:endParaRPr>
          </a:p>
        </p:txBody>
      </p:sp>
      <p:cxnSp>
        <p:nvCxnSpPr>
          <p:cNvPr id="80" name="Shape 80"/>
          <p:cNvCxnSpPr/>
          <p:nvPr/>
        </p:nvCxnSpPr>
        <p:spPr>
          <a:xfrm>
            <a:off x="457200" y="4686300"/>
            <a:ext cx="8229600" cy="0"/>
          </a:xfrm>
          <a:prstGeom prst="straightConnector1">
            <a:avLst/>
          </a:prstGeom>
          <a:noFill/>
          <a:ln w="25400" cap="flat" cmpd="sng">
            <a:solidFill>
              <a:srgbClr val="C7CCCC"/>
            </a:solidFill>
            <a:prstDash val="solid"/>
            <a:round/>
            <a:headEnd type="none" w="med" len="med"/>
            <a:tailEnd type="none" w="med" len="med"/>
          </a:ln>
        </p:spPr>
      </p:cxnSp>
      <p:pic>
        <p:nvPicPr>
          <p:cNvPr id="81" name="Shape 81" descr="UMD_primary_mark.png"/>
          <p:cNvPicPr preferRelativeResize="0"/>
          <p:nvPr/>
        </p:nvPicPr>
        <p:blipFill rotWithShape="1">
          <a:blip r:embed="rId2">
            <a:alphaModFix/>
          </a:blip>
          <a:srcRect/>
          <a:stretch/>
        </p:blipFill>
        <p:spPr>
          <a:xfrm>
            <a:off x="476573" y="4706154"/>
            <a:ext cx="1524000" cy="426720"/>
          </a:xfrm>
          <a:prstGeom prst="rect">
            <a:avLst/>
          </a:prstGeom>
          <a:noFill/>
          <a:ln>
            <a:noFill/>
          </a:ln>
        </p:spPr>
      </p:pic>
      <p:pic>
        <p:nvPicPr>
          <p:cNvPr id="82" name="Shape 82" descr="FearlessIdeas-01.png"/>
          <p:cNvPicPr preferRelativeResize="0"/>
          <p:nvPr/>
        </p:nvPicPr>
        <p:blipFill rotWithShape="1">
          <a:blip r:embed="rId3">
            <a:alphaModFix/>
          </a:blip>
          <a:srcRect/>
          <a:stretch/>
        </p:blipFill>
        <p:spPr>
          <a:xfrm>
            <a:off x="3581400" y="4800599"/>
            <a:ext cx="1943100" cy="2787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mt="35000"/>
          </a:blip>
          <a:stretch>
            <a:fillRect t="-16997" b="-16998"/>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wrap="square" lIns="91425" tIns="91425" rIns="91425" bIns="91425" anchor="ctr" anchorCtr="0"/>
          <a:lstStyle>
            <a:lvl1pPr marL="0" marR="0" lvl="0" indent="0" algn="l" rtl="0">
              <a:spcBef>
                <a:spcPts val="0"/>
              </a:spcBef>
              <a:buClr>
                <a:schemeClr val="accent1"/>
              </a:buClr>
              <a:buSzPts val="3400"/>
              <a:buFont typeface="Arial"/>
              <a:buNone/>
              <a:defRPr sz="3400" b="1" i="0" u="none" strike="noStrike" cap="none">
                <a:solidFill>
                  <a:schemeClr val="accent1"/>
                </a:solidFill>
                <a:latin typeface="Arial"/>
                <a:ea typeface="Arial"/>
                <a:cs typeface="Arial"/>
                <a:sym typeface="Arial"/>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1" name="Shape 11"/>
          <p:cNvSpPr txBox="1">
            <a:spLocks noGrp="1"/>
          </p:cNvSpPr>
          <p:nvPr>
            <p:ph type="body" idx="1"/>
          </p:nvPr>
        </p:nvSpPr>
        <p:spPr>
          <a:xfrm>
            <a:off x="457200" y="1200151"/>
            <a:ext cx="8229600" cy="3394472"/>
          </a:xfrm>
          <a:prstGeom prst="rect">
            <a:avLst/>
          </a:prstGeom>
          <a:noFill/>
          <a:ln>
            <a:noFill/>
          </a:ln>
        </p:spPr>
        <p:txBody>
          <a:bodyPr wrap="square" lIns="91425" tIns="91425" rIns="91425" bIns="91425" anchor="t" anchorCtr="0"/>
          <a:lstStyle>
            <a:lvl1pPr marL="0" marR="0" lvl="0" indent="0" algn="l" rtl="0">
              <a:spcBef>
                <a:spcPts val="680"/>
              </a:spcBef>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742950" marR="0" lvl="1" indent="-173482" algn="l" rtl="0">
              <a:spcBef>
                <a:spcPts val="520"/>
              </a:spcBef>
              <a:buClr>
                <a:schemeClr val="accent1"/>
              </a:buClr>
              <a:buSzPts val="1768"/>
              <a:buFont typeface="Arial"/>
              <a:buChar char="•"/>
              <a:defRPr sz="2600" b="0" i="0" u="none" strike="noStrike" cap="none">
                <a:solidFill>
                  <a:schemeClr val="dk1"/>
                </a:solidFill>
                <a:latin typeface="Arial"/>
                <a:ea typeface="Arial"/>
                <a:cs typeface="Arial"/>
                <a:sym typeface="Arial"/>
              </a:defRPr>
            </a:lvl2pPr>
            <a:lvl3pPr marL="1143000" marR="0" lvl="2" indent="-137922" algn="l" rtl="0">
              <a:spcBef>
                <a:spcPts val="420"/>
              </a:spcBef>
              <a:buClr>
                <a:schemeClr val="accent1"/>
              </a:buClr>
              <a:buSzPts val="1428"/>
              <a:buFont typeface="Arial"/>
              <a:buChar char="•"/>
              <a:defRPr sz="2100" b="0" i="0" u="none" strike="noStrike" cap="none">
                <a:solidFill>
                  <a:schemeClr val="dk1"/>
                </a:solidFill>
                <a:latin typeface="Arial"/>
                <a:ea typeface="Arial"/>
                <a:cs typeface="Arial"/>
                <a:sym typeface="Arial"/>
              </a:defRPr>
            </a:lvl3pPr>
            <a:lvl4pPr marL="1600200" marR="0" lvl="3" indent="-159511" algn="l" rtl="0">
              <a:spcBef>
                <a:spcPts val="320"/>
              </a:spcBef>
              <a:buClr>
                <a:schemeClr val="accent1"/>
              </a:buClr>
              <a:buSzPts val="1088"/>
              <a:buFont typeface="Arial"/>
              <a:buChar char="•"/>
              <a:defRPr sz="1600" b="0" i="0" u="none" strike="noStrike" cap="none">
                <a:solidFill>
                  <a:schemeClr val="dk1"/>
                </a:solidFill>
                <a:latin typeface="Arial"/>
                <a:ea typeface="Arial"/>
                <a:cs typeface="Arial"/>
                <a:sym typeface="Arial"/>
              </a:defRPr>
            </a:lvl4pPr>
            <a:lvl5pPr marL="2057400" marR="0" lvl="4" indent="-172466" algn="l" rtl="0">
              <a:spcBef>
                <a:spcPts val="260"/>
              </a:spcBef>
              <a:buClr>
                <a:schemeClr val="accent1"/>
              </a:buClr>
              <a:buSzPts val="884"/>
              <a:buFont typeface="Arial"/>
              <a:buChar char="•"/>
              <a:defRPr sz="13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457200" y="4767263"/>
            <a:ext cx="2133600" cy="273844"/>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B8C8C"/>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4767263"/>
            <a:ext cx="2895600" cy="273844"/>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B8C8C"/>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4767263"/>
            <a:ext cx="2133600" cy="273844"/>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rgbClr val="8B8C8C"/>
                </a:solidFill>
                <a:latin typeface="Arial"/>
                <a:ea typeface="Arial"/>
                <a:cs typeface="Arial"/>
                <a:sym typeface="Arial"/>
              </a:rPr>
              <a:t>‹#›</a:t>
            </a:fld>
            <a:endParaRPr lang="en-US" sz="1200" b="0" i="0" u="none" strike="noStrike" cap="none">
              <a:solidFill>
                <a:srgbClr val="8B8C8C"/>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377785"/>
            <a:ext cx="8229600" cy="269747"/>
          </a:xfrm>
          <a:prstGeom prst="rect">
            <a:avLst/>
          </a:prstGeom>
          <a:solidFill>
            <a:schemeClr val="lt2"/>
          </a:solidFill>
          <a:ln>
            <a:noFill/>
          </a:ln>
        </p:spPr>
        <p:txBody>
          <a:bodyPr wrap="square" lIns="91425" tIns="45700" rIns="91425" bIns="45700" anchor="ctr" anchorCtr="0">
            <a:noAutofit/>
          </a:bodyPr>
          <a:lstStyle/>
          <a:p>
            <a:pPr indent="-148590"/>
            <a:r>
              <a:rPr lang="en-US" dirty="0"/>
              <a:t>MESH2IR: Neural Acoustic Impulse Response Generator for Complex 3D Scenes</a:t>
            </a:r>
          </a:p>
        </p:txBody>
      </p:sp>
      <p:sp>
        <p:nvSpPr>
          <p:cNvPr id="101" name="Shape 101"/>
          <p:cNvSpPr txBox="1">
            <a:spLocks noGrp="1"/>
          </p:cNvSpPr>
          <p:nvPr>
            <p:ph type="body" idx="1"/>
          </p:nvPr>
        </p:nvSpPr>
        <p:spPr>
          <a:xfrm>
            <a:off x="457200" y="2881531"/>
            <a:ext cx="8229600" cy="192023"/>
          </a:xfrm>
          <a:prstGeom prst="rect">
            <a:avLst/>
          </a:prstGeom>
          <a:solidFill>
            <a:schemeClr val="lt2"/>
          </a:solidFill>
          <a:ln>
            <a:noFill/>
          </a:ln>
        </p:spPr>
        <p:txBody>
          <a:bodyPr wrap="square" lIns="91425" tIns="45700" rIns="91425" bIns="45700" anchor="ctr" anchorCtr="0">
            <a:noAutofit/>
          </a:bodyPr>
          <a:lstStyle/>
          <a:p>
            <a:pPr indent="-32385">
              <a:lnSpc>
                <a:spcPct val="80000"/>
              </a:lnSpc>
              <a:spcBef>
                <a:spcPts val="0"/>
              </a:spcBef>
            </a:pPr>
            <a:r>
              <a:rPr lang="en-US" sz="750" b="1" dirty="0"/>
              <a:t>Anton Ratnarajah, </a:t>
            </a:r>
            <a:r>
              <a:rPr lang="en-US" sz="750" b="1" dirty="0" err="1"/>
              <a:t>Zhenyu</a:t>
            </a:r>
            <a:r>
              <a:rPr lang="en-US" sz="750" b="1" dirty="0"/>
              <a:t> Tang, Rohith </a:t>
            </a:r>
            <a:r>
              <a:rPr lang="en-US" sz="750" b="1" dirty="0" err="1"/>
              <a:t>Aralikatti</a:t>
            </a:r>
            <a:r>
              <a:rPr lang="en-US" sz="750" b="1" dirty="0"/>
              <a:t>,  Dinesh </a:t>
            </a:r>
            <a:r>
              <a:rPr lang="en-US" sz="750" b="1" dirty="0" err="1"/>
              <a:t>Manocha</a:t>
            </a:r>
            <a:endParaRPr lang="en-US" sz="750" dirty="0"/>
          </a:p>
          <a:p>
            <a:pPr indent="-32385">
              <a:lnSpc>
                <a:spcPct val="80000"/>
              </a:lnSpc>
              <a:spcBef>
                <a:spcPts val="0"/>
              </a:spcBef>
            </a:pPr>
            <a:endParaRPr lang="en-US" sz="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Neural Sound Rendering</a:t>
            </a:r>
          </a:p>
        </p:txBody>
      </p:sp>
      <p:sp>
        <p:nvSpPr>
          <p:cNvPr id="2" name="TextBox 1">
            <a:extLst>
              <a:ext uri="{FF2B5EF4-FFF2-40B4-BE49-F238E27FC236}">
                <a16:creationId xmlns:a16="http://schemas.microsoft.com/office/drawing/2014/main" id="{4B314E4B-35CC-BDFC-C0E6-655260138E4D}"/>
              </a:ext>
            </a:extLst>
          </p:cNvPr>
          <p:cNvSpPr txBox="1"/>
          <p:nvPr/>
        </p:nvSpPr>
        <p:spPr>
          <a:xfrm>
            <a:off x="364331" y="1333529"/>
            <a:ext cx="8172450" cy="2062103"/>
          </a:xfrm>
          <a:prstGeom prst="rect">
            <a:avLst/>
          </a:prstGeom>
          <a:noFill/>
        </p:spPr>
        <p:txBody>
          <a:bodyPr wrap="square" rtlCol="0">
            <a:spAutoFit/>
          </a:bodyPr>
          <a:lstStyle/>
          <a:p>
            <a:pPr marL="0" indent="0">
              <a:buNone/>
            </a:pPr>
            <a:r>
              <a:rPr lang="en-US" sz="3200" b="1" dirty="0">
                <a:latin typeface="Times New Roman" panose="02020603050405020304" pitchFamily="18" charset="0"/>
                <a:cs typeface="Times New Roman" panose="02020603050405020304" pitchFamily="18" charset="0"/>
              </a:rPr>
              <a:t>Scenario 1: </a:t>
            </a:r>
            <a:r>
              <a:rPr lang="en-US" sz="3200" dirty="0">
                <a:latin typeface="Times New Roman" panose="02020603050405020304" pitchFamily="18" charset="0"/>
                <a:cs typeface="Times New Roman" panose="02020603050405020304" pitchFamily="18" charset="0"/>
              </a:rPr>
              <a:t>A person sings inside a bedroom and the listener moves around the house. The sound source (i.e., song) is represented using a </a:t>
            </a:r>
            <a:r>
              <a:rPr lang="en-US" sz="3200" dirty="0">
                <a:solidFill>
                  <a:srgbClr val="FF3300"/>
                </a:solidFill>
                <a:latin typeface="Times New Roman" panose="02020603050405020304" pitchFamily="18" charset="0"/>
                <a:cs typeface="Times New Roman" panose="02020603050405020304" pitchFamily="18" charset="0"/>
              </a:rPr>
              <a:t>red sphere</a:t>
            </a:r>
            <a:r>
              <a:rPr lang="en-US" sz="3200" dirty="0">
                <a:latin typeface="Times New Roman" panose="02020603050405020304" pitchFamily="18" charset="0"/>
                <a:cs typeface="Times New Roman" panose="02020603050405020304" pitchFamily="18" charset="0"/>
              </a:rPr>
              <a:t>.  </a:t>
            </a:r>
          </a:p>
        </p:txBody>
      </p:sp>
      <p:pic>
        <p:nvPicPr>
          <p:cNvPr id="3" name="Picture 2" descr="Text&#10;&#10;Description automatically generated with medium confidence">
            <a:extLst>
              <a:ext uri="{FF2B5EF4-FFF2-40B4-BE49-F238E27FC236}">
                <a16:creationId xmlns:a16="http://schemas.microsoft.com/office/drawing/2014/main" id="{D483ADB3-9EF0-29EC-48E3-BEDBF7281071}"/>
              </a:ext>
            </a:extLst>
          </p:cNvPr>
          <p:cNvPicPr>
            <a:picLocks noChangeAspect="1"/>
          </p:cNvPicPr>
          <p:nvPr/>
        </p:nvPicPr>
        <p:blipFill>
          <a:blip r:embed="rId3"/>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1645449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Neural Sound Rendering</a:t>
            </a:r>
          </a:p>
        </p:txBody>
      </p:sp>
      <p:pic>
        <p:nvPicPr>
          <p:cNvPr id="2" name="9ac25401-5aa3-426d-aa37-a04d0b7d5448-aural">
            <a:hlinkClick r:id="" action="ppaction://media"/>
            <a:extLst>
              <a:ext uri="{FF2B5EF4-FFF2-40B4-BE49-F238E27FC236}">
                <a16:creationId xmlns:a16="http://schemas.microsoft.com/office/drawing/2014/main" id="{7AB7C503-24B0-8501-8530-916FB2D4F1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13705" y="1111720"/>
            <a:ext cx="5246078" cy="3934558"/>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6234E36F-EBBC-788C-3112-60A7DF180136}"/>
              </a:ext>
            </a:extLst>
          </p:cNvPr>
          <p:cNvPicPr>
            <a:picLocks noChangeAspect="1"/>
          </p:cNvPicPr>
          <p:nvPr/>
        </p:nvPicPr>
        <p:blipFill>
          <a:blip r:embed="rId6"/>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305030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Neural Sound Rendering</a:t>
            </a:r>
          </a:p>
        </p:txBody>
      </p:sp>
      <p:sp>
        <p:nvSpPr>
          <p:cNvPr id="2" name="TextBox 1">
            <a:extLst>
              <a:ext uri="{FF2B5EF4-FFF2-40B4-BE49-F238E27FC236}">
                <a16:creationId xmlns:a16="http://schemas.microsoft.com/office/drawing/2014/main" id="{4B314E4B-35CC-BDFC-C0E6-655260138E4D}"/>
              </a:ext>
            </a:extLst>
          </p:cNvPr>
          <p:cNvSpPr txBox="1"/>
          <p:nvPr/>
        </p:nvSpPr>
        <p:spPr>
          <a:xfrm>
            <a:off x="364331" y="1333529"/>
            <a:ext cx="8172450" cy="2554545"/>
          </a:xfrm>
          <a:prstGeom prst="rect">
            <a:avLst/>
          </a:prstGeom>
          <a:noFill/>
        </p:spPr>
        <p:txBody>
          <a:bodyPr wrap="square" rtlCol="0">
            <a:spAutoFit/>
          </a:bodyPr>
          <a:lstStyle/>
          <a:p>
            <a:pPr marL="0" indent="0">
              <a:buNone/>
            </a:pPr>
            <a:r>
              <a:rPr lang="en-US" sz="3200" b="1" dirty="0">
                <a:latin typeface="Times New Roman" panose="02020603050405020304" pitchFamily="18" charset="0"/>
                <a:cs typeface="Times New Roman" panose="02020603050405020304" pitchFamily="18" charset="0"/>
              </a:rPr>
              <a:t>Scenario 2: </a:t>
            </a:r>
            <a:r>
              <a:rPr lang="en-US" sz="3200" dirty="0">
                <a:latin typeface="Times New Roman" panose="02020603050405020304" pitchFamily="18" charset="0"/>
                <a:cs typeface="Times New Roman" panose="02020603050405020304" pitchFamily="18" charset="0"/>
              </a:rPr>
              <a:t>In this example, the phone rings in the bedroom and we play the piano in the living room. We move the listener around the house. The sound sources (i.e., ring and piano) are represented using a </a:t>
            </a:r>
            <a:r>
              <a:rPr lang="en-US" sz="3200" dirty="0">
                <a:solidFill>
                  <a:srgbClr val="FF3300"/>
                </a:solidFill>
                <a:latin typeface="Times New Roman" panose="02020603050405020304" pitchFamily="18" charset="0"/>
                <a:cs typeface="Times New Roman" panose="02020603050405020304" pitchFamily="18" charset="0"/>
              </a:rPr>
              <a:t>red sphere</a:t>
            </a:r>
            <a:r>
              <a:rPr lang="en-US" sz="3200" dirty="0">
                <a:latin typeface="Times New Roman" panose="02020603050405020304" pitchFamily="18" charset="0"/>
                <a:cs typeface="Times New Roman" panose="02020603050405020304" pitchFamily="18" charset="0"/>
              </a:rPr>
              <a:t>. </a:t>
            </a:r>
          </a:p>
        </p:txBody>
      </p:sp>
      <p:pic>
        <p:nvPicPr>
          <p:cNvPr id="3" name="Picture 2" descr="Text&#10;&#10;Description automatically generated with medium confidence">
            <a:extLst>
              <a:ext uri="{FF2B5EF4-FFF2-40B4-BE49-F238E27FC236}">
                <a16:creationId xmlns:a16="http://schemas.microsoft.com/office/drawing/2014/main" id="{02DEEBAE-D926-E2BE-4647-C1FF90A6E027}"/>
              </a:ext>
            </a:extLst>
          </p:cNvPr>
          <p:cNvPicPr>
            <a:picLocks noChangeAspect="1"/>
          </p:cNvPicPr>
          <p:nvPr/>
        </p:nvPicPr>
        <p:blipFill>
          <a:blip r:embed="rId3"/>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1568243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Neural Sound Rendering</a:t>
            </a:r>
          </a:p>
        </p:txBody>
      </p:sp>
      <p:pic>
        <p:nvPicPr>
          <p:cNvPr id="2" name="1b22c3c0-3805-406c-91f9-d35d922d5914-aural">
            <a:hlinkClick r:id="" action="ppaction://media"/>
            <a:extLst>
              <a:ext uri="{FF2B5EF4-FFF2-40B4-BE49-F238E27FC236}">
                <a16:creationId xmlns:a16="http://schemas.microsoft.com/office/drawing/2014/main" id="{A294D432-D9DD-FC82-F97B-D517024AAB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77032" y="1134390"/>
            <a:ext cx="5282751" cy="3962063"/>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80CAAB54-B3E6-4AD8-95DB-6F32D6E8FDEC}"/>
              </a:ext>
            </a:extLst>
          </p:cNvPr>
          <p:cNvPicPr>
            <a:picLocks noChangeAspect="1"/>
          </p:cNvPicPr>
          <p:nvPr/>
        </p:nvPicPr>
        <p:blipFill>
          <a:blip r:embed="rId6"/>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135002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Neural Sound Rendering</a:t>
            </a:r>
          </a:p>
        </p:txBody>
      </p:sp>
      <p:sp>
        <p:nvSpPr>
          <p:cNvPr id="2" name="TextBox 1">
            <a:extLst>
              <a:ext uri="{FF2B5EF4-FFF2-40B4-BE49-F238E27FC236}">
                <a16:creationId xmlns:a16="http://schemas.microsoft.com/office/drawing/2014/main" id="{4B314E4B-35CC-BDFC-C0E6-655260138E4D}"/>
              </a:ext>
            </a:extLst>
          </p:cNvPr>
          <p:cNvSpPr txBox="1"/>
          <p:nvPr/>
        </p:nvSpPr>
        <p:spPr>
          <a:xfrm>
            <a:off x="364331" y="1333529"/>
            <a:ext cx="8172450" cy="3046988"/>
          </a:xfrm>
          <a:prstGeom prst="rect">
            <a:avLst/>
          </a:prstGeom>
          <a:noFill/>
        </p:spPr>
        <p:txBody>
          <a:bodyPr wrap="square" rtlCol="0">
            <a:spAutoFit/>
          </a:bodyPr>
          <a:lstStyle/>
          <a:p>
            <a:r>
              <a:rPr lang="en-US" sz="3200" b="1" dirty="0"/>
              <a:t>Scenario 3: </a:t>
            </a:r>
            <a:r>
              <a:rPr lang="en-US" sz="3200" dirty="0"/>
              <a:t>In this example, a person speaks in the hall and a machine works inside a room. We move the listener around the house. The sound sources (i.e., speech and machine) are represented using a </a:t>
            </a:r>
            <a:r>
              <a:rPr lang="en-US" sz="3200" dirty="0">
                <a:solidFill>
                  <a:srgbClr val="FF0000"/>
                </a:solidFill>
              </a:rPr>
              <a:t>red sphere</a:t>
            </a:r>
            <a:r>
              <a:rPr lang="en-US" sz="3200" dirty="0"/>
              <a:t>.</a:t>
            </a:r>
          </a:p>
        </p:txBody>
      </p:sp>
      <p:pic>
        <p:nvPicPr>
          <p:cNvPr id="3" name="Picture 2" descr="Text&#10;&#10;Description automatically generated with medium confidence">
            <a:extLst>
              <a:ext uri="{FF2B5EF4-FFF2-40B4-BE49-F238E27FC236}">
                <a16:creationId xmlns:a16="http://schemas.microsoft.com/office/drawing/2014/main" id="{15B3B785-93B0-AC65-DA5E-A44669DBC8CB}"/>
              </a:ext>
            </a:extLst>
          </p:cNvPr>
          <p:cNvPicPr>
            <a:picLocks noChangeAspect="1"/>
          </p:cNvPicPr>
          <p:nvPr/>
        </p:nvPicPr>
        <p:blipFill>
          <a:blip r:embed="rId3"/>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3004910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Neural Sound Rendering</a:t>
            </a:r>
          </a:p>
        </p:txBody>
      </p:sp>
      <p:pic>
        <p:nvPicPr>
          <p:cNvPr id="3" name="27982f11-7de0-4f79-b89f-9f2354856f24-aural">
            <a:hlinkClick r:id="" action="ppaction://media"/>
            <a:extLst>
              <a:ext uri="{FF2B5EF4-FFF2-40B4-BE49-F238E27FC236}">
                <a16:creationId xmlns:a16="http://schemas.microsoft.com/office/drawing/2014/main" id="{44CBAFA4-B8D2-5E4E-2467-219E1F8A53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76450" y="1139680"/>
            <a:ext cx="5183333" cy="3887500"/>
          </a:xfrm>
          <a:prstGeom prst="rect">
            <a:avLst/>
          </a:prstGeom>
        </p:spPr>
      </p:pic>
      <p:pic>
        <p:nvPicPr>
          <p:cNvPr id="2" name="Picture 1" descr="Text&#10;&#10;Description automatically generated with medium confidence">
            <a:extLst>
              <a:ext uri="{FF2B5EF4-FFF2-40B4-BE49-F238E27FC236}">
                <a16:creationId xmlns:a16="http://schemas.microsoft.com/office/drawing/2014/main" id="{63D0DA64-C295-4CF0-CF17-8616E2AE5A0C}"/>
              </a:ext>
            </a:extLst>
          </p:cNvPr>
          <p:cNvPicPr>
            <a:picLocks noChangeAspect="1"/>
          </p:cNvPicPr>
          <p:nvPr/>
        </p:nvPicPr>
        <p:blipFill>
          <a:blip r:embed="rId6"/>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362564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Runtime</a:t>
            </a:r>
          </a:p>
        </p:txBody>
      </p:sp>
      <p:sp>
        <p:nvSpPr>
          <p:cNvPr id="5" name="Shape 113">
            <a:extLst>
              <a:ext uri="{FF2B5EF4-FFF2-40B4-BE49-F238E27FC236}">
                <a16:creationId xmlns:a16="http://schemas.microsoft.com/office/drawing/2014/main" id="{D532B00F-47D9-023A-CCE4-FC74892437B8}"/>
              </a:ext>
            </a:extLst>
          </p:cNvPr>
          <p:cNvSpPr txBox="1">
            <a:spLocks noGrp="1"/>
          </p:cNvSpPr>
          <p:nvPr/>
        </p:nvSpPr>
        <p:spPr>
          <a:xfrm>
            <a:off x="172534" y="1297401"/>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endParaRPr lang="en-US" sz="2000" dirty="0"/>
          </a:p>
        </p:txBody>
      </p:sp>
      <p:graphicFrame>
        <p:nvGraphicFramePr>
          <p:cNvPr id="8" name="Table 4">
            <a:extLst>
              <a:ext uri="{FF2B5EF4-FFF2-40B4-BE49-F238E27FC236}">
                <a16:creationId xmlns:a16="http://schemas.microsoft.com/office/drawing/2014/main" id="{E94FAA1F-119E-B3BB-5592-66495EF86185}"/>
              </a:ext>
            </a:extLst>
          </p:cNvPr>
          <p:cNvGraphicFramePr>
            <a:graphicFrameLocks noGrp="1"/>
          </p:cNvGraphicFramePr>
          <p:nvPr>
            <p:extLst>
              <p:ext uri="{D42A27DB-BD31-4B8C-83A1-F6EECF244321}">
                <p14:modId xmlns:p14="http://schemas.microsoft.com/office/powerpoint/2010/main" val="2153276978"/>
              </p:ext>
            </p:extLst>
          </p:nvPr>
        </p:nvGraphicFramePr>
        <p:xfrm>
          <a:off x="248400" y="1414269"/>
          <a:ext cx="6253200" cy="2001520"/>
        </p:xfrm>
        <a:graphic>
          <a:graphicData uri="http://schemas.openxmlformats.org/drawingml/2006/table">
            <a:tbl>
              <a:tblPr firstRow="1" bandRow="1">
                <a:tableStyleId>{5C22544A-7EE6-4342-B048-85BDC9FD1C3A}</a:tableStyleId>
              </a:tblPr>
              <a:tblGrid>
                <a:gridCol w="3688912">
                  <a:extLst>
                    <a:ext uri="{9D8B030D-6E8A-4147-A177-3AD203B41FA5}">
                      <a16:colId xmlns:a16="http://schemas.microsoft.com/office/drawing/2014/main" val="2265426454"/>
                    </a:ext>
                  </a:extLst>
                </a:gridCol>
                <a:gridCol w="1106307">
                  <a:extLst>
                    <a:ext uri="{9D8B030D-6E8A-4147-A177-3AD203B41FA5}">
                      <a16:colId xmlns:a16="http://schemas.microsoft.com/office/drawing/2014/main" val="92781134"/>
                    </a:ext>
                  </a:extLst>
                </a:gridCol>
                <a:gridCol w="1457981">
                  <a:extLst>
                    <a:ext uri="{9D8B030D-6E8A-4147-A177-3AD203B41FA5}">
                      <a16:colId xmlns:a16="http://schemas.microsoft.com/office/drawing/2014/main" val="308106659"/>
                    </a:ext>
                  </a:extLst>
                </a:gridCol>
              </a:tblGrid>
              <a:tr h="370840">
                <a:tc>
                  <a:txBody>
                    <a:bodyPr/>
                    <a:lstStyle/>
                    <a:p>
                      <a:r>
                        <a:rPr lang="en-US" dirty="0"/>
                        <a:t>Stages</a:t>
                      </a:r>
                    </a:p>
                  </a:txBody>
                  <a:tcPr/>
                </a:tc>
                <a:tc>
                  <a:txBody>
                    <a:bodyPr/>
                    <a:lstStyle/>
                    <a:p>
                      <a:r>
                        <a:rPr lang="en-US" dirty="0"/>
                        <a:t>Hardware</a:t>
                      </a:r>
                    </a:p>
                  </a:txBody>
                  <a:tcPr/>
                </a:tc>
                <a:tc>
                  <a:txBody>
                    <a:bodyPr/>
                    <a:lstStyle/>
                    <a:p>
                      <a:r>
                        <a:rPr lang="en-US" dirty="0"/>
                        <a:t>Average Time</a:t>
                      </a:r>
                    </a:p>
                  </a:txBody>
                  <a:tcPr/>
                </a:tc>
                <a:extLst>
                  <a:ext uri="{0D108BD9-81ED-4DB2-BD59-A6C34878D82A}">
                    <a16:rowId xmlns:a16="http://schemas.microsoft.com/office/drawing/2014/main" val="3166883286"/>
                  </a:ext>
                </a:extLst>
              </a:tr>
              <a:tr h="370840">
                <a:tc>
                  <a:txBody>
                    <a:bodyPr/>
                    <a:lstStyle/>
                    <a:p>
                      <a:r>
                        <a:rPr lang="en-US" dirty="0"/>
                        <a:t>Mesh Simplification</a:t>
                      </a:r>
                    </a:p>
                  </a:txBody>
                  <a:tcPr/>
                </a:tc>
                <a:tc>
                  <a:txBody>
                    <a:bodyPr/>
                    <a:lstStyle/>
                    <a:p>
                      <a:r>
                        <a:rPr lang="en-US" dirty="0"/>
                        <a:t>CPU</a:t>
                      </a:r>
                    </a:p>
                  </a:txBody>
                  <a:tcPr/>
                </a:tc>
                <a:tc>
                  <a:txBody>
                    <a:bodyPr/>
                    <a:lstStyle/>
                    <a:p>
                      <a:r>
                        <a:rPr lang="en-US" dirty="0"/>
                        <a:t>7.5 s</a:t>
                      </a:r>
                    </a:p>
                  </a:txBody>
                  <a:tcPr/>
                </a:tc>
                <a:extLst>
                  <a:ext uri="{0D108BD9-81ED-4DB2-BD59-A6C34878D82A}">
                    <a16:rowId xmlns:a16="http://schemas.microsoft.com/office/drawing/2014/main" val="3414618339"/>
                  </a:ext>
                </a:extLst>
              </a:tr>
              <a:tr h="370840">
                <a:tc>
                  <a:txBody>
                    <a:bodyPr/>
                    <a:lstStyle/>
                    <a:p>
                      <a:r>
                        <a:rPr lang="en-US" dirty="0"/>
                        <a:t>Mesh-to-graph conversion</a:t>
                      </a:r>
                    </a:p>
                  </a:txBody>
                  <a:tcPr/>
                </a:tc>
                <a:tc>
                  <a:txBody>
                    <a:bodyPr/>
                    <a:lstStyle/>
                    <a:p>
                      <a:r>
                        <a:rPr lang="en-US" dirty="0"/>
                        <a:t>CPU</a:t>
                      </a:r>
                    </a:p>
                  </a:txBody>
                  <a:tcPr/>
                </a:tc>
                <a:tc>
                  <a:txBody>
                    <a:bodyPr/>
                    <a:lstStyle/>
                    <a:p>
                      <a:r>
                        <a:rPr lang="en-US" dirty="0"/>
                        <a:t>0.04 s</a:t>
                      </a:r>
                    </a:p>
                  </a:txBody>
                  <a:tcPr/>
                </a:tc>
                <a:extLst>
                  <a:ext uri="{0D108BD9-81ED-4DB2-BD59-A6C34878D82A}">
                    <a16:rowId xmlns:a16="http://schemas.microsoft.com/office/drawing/2014/main" val="2453776872"/>
                  </a:ext>
                </a:extLst>
              </a:tr>
              <a:tr h="370840">
                <a:tc>
                  <a:txBody>
                    <a:bodyPr/>
                    <a:lstStyle/>
                    <a:p>
                      <a:r>
                        <a:rPr lang="en-US" dirty="0"/>
                        <a:t>MESH2IR [Mesh Encoder] (Batch Size 128)</a:t>
                      </a:r>
                    </a:p>
                  </a:txBody>
                  <a:tcPr/>
                </a:tc>
                <a:tc>
                  <a:txBody>
                    <a:bodyPr/>
                    <a:lstStyle/>
                    <a:p>
                      <a:r>
                        <a:rPr lang="en-US" dirty="0"/>
                        <a:t>GPU</a:t>
                      </a:r>
                    </a:p>
                  </a:txBody>
                  <a:tcPr/>
                </a:tc>
                <a:tc>
                  <a:txBody>
                    <a:bodyPr/>
                    <a:lstStyle/>
                    <a:p>
                      <a:r>
                        <a:rPr lang="en-US" dirty="0"/>
                        <a:t>2.57 x 10</a:t>
                      </a:r>
                      <a:r>
                        <a:rPr lang="en-US" baseline="30000" dirty="0"/>
                        <a:t>-3 </a:t>
                      </a:r>
                      <a:r>
                        <a:rPr lang="en-US" strike="noStrike" baseline="0" dirty="0"/>
                        <a:t>s</a:t>
                      </a:r>
                      <a:endParaRPr lang="en-US" baseline="30000" dirty="0"/>
                    </a:p>
                  </a:txBody>
                  <a:tcPr/>
                </a:tc>
                <a:extLst>
                  <a:ext uri="{0D108BD9-81ED-4DB2-BD59-A6C34878D82A}">
                    <a16:rowId xmlns:a16="http://schemas.microsoft.com/office/drawing/2014/main" val="24774824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MESH2IR [IR Generator] (Batch Size 128)</a:t>
                      </a:r>
                    </a:p>
                    <a:p>
                      <a:endParaRPr lang="en-US" dirty="0"/>
                    </a:p>
                  </a:txBody>
                  <a:tcPr/>
                </a:tc>
                <a:tc>
                  <a:txBody>
                    <a:bodyPr/>
                    <a:lstStyle/>
                    <a:p>
                      <a:r>
                        <a:rPr lang="en-US" dirty="0"/>
                        <a:t>GPU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7.4 x 10</a:t>
                      </a:r>
                      <a:r>
                        <a:rPr lang="en-US" baseline="30000" dirty="0"/>
                        <a:t>-5 </a:t>
                      </a:r>
                      <a:r>
                        <a:rPr lang="en-US" strike="noStrike" baseline="0" dirty="0"/>
                        <a:t>s</a:t>
                      </a:r>
                      <a:endParaRPr lang="en-US" baseline="30000" dirty="0"/>
                    </a:p>
                    <a:p>
                      <a:endParaRPr lang="en-US" dirty="0"/>
                    </a:p>
                  </a:txBody>
                  <a:tcPr/>
                </a:tc>
                <a:extLst>
                  <a:ext uri="{0D108BD9-81ED-4DB2-BD59-A6C34878D82A}">
                    <a16:rowId xmlns:a16="http://schemas.microsoft.com/office/drawing/2014/main" val="1670444418"/>
                  </a:ext>
                </a:extLst>
              </a:tr>
            </a:tbl>
          </a:graphicData>
        </a:graphic>
      </p:graphicFrame>
      <p:sp>
        <p:nvSpPr>
          <p:cNvPr id="9" name="Right Brace 8">
            <a:extLst>
              <a:ext uri="{FF2B5EF4-FFF2-40B4-BE49-F238E27FC236}">
                <a16:creationId xmlns:a16="http://schemas.microsoft.com/office/drawing/2014/main" id="{BF92B809-37A3-EF33-2A01-A68D30487E85}"/>
              </a:ext>
            </a:extLst>
          </p:cNvPr>
          <p:cNvSpPr/>
          <p:nvPr/>
        </p:nvSpPr>
        <p:spPr>
          <a:xfrm>
            <a:off x="6523200" y="1807200"/>
            <a:ext cx="273600" cy="109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a:extLst>
              <a:ext uri="{FF2B5EF4-FFF2-40B4-BE49-F238E27FC236}">
                <a16:creationId xmlns:a16="http://schemas.microsoft.com/office/drawing/2014/main" id="{003BA097-B864-DB5C-4A66-EBBBB383A4C9}"/>
              </a:ext>
            </a:extLst>
          </p:cNvPr>
          <p:cNvSpPr txBox="1"/>
          <p:nvPr/>
        </p:nvSpPr>
        <p:spPr>
          <a:xfrm>
            <a:off x="6883200" y="1985068"/>
            <a:ext cx="2080800" cy="738664"/>
          </a:xfrm>
          <a:prstGeom prst="rect">
            <a:avLst/>
          </a:prstGeom>
          <a:noFill/>
        </p:spPr>
        <p:txBody>
          <a:bodyPr wrap="square" rtlCol="0">
            <a:spAutoFit/>
          </a:bodyPr>
          <a:lstStyle/>
          <a:p>
            <a:r>
              <a:rPr lang="en-US" b="1" dirty="0"/>
              <a:t>Performed only  once for a given furnished indoor 3D scene.</a:t>
            </a:r>
          </a:p>
        </p:txBody>
      </p:sp>
      <p:sp>
        <p:nvSpPr>
          <p:cNvPr id="12" name="Shape 113">
            <a:extLst>
              <a:ext uri="{FF2B5EF4-FFF2-40B4-BE49-F238E27FC236}">
                <a16:creationId xmlns:a16="http://schemas.microsoft.com/office/drawing/2014/main" id="{93A27BBD-AE28-6104-1832-3195829F7041}"/>
              </a:ext>
            </a:extLst>
          </p:cNvPr>
          <p:cNvSpPr txBox="1">
            <a:spLocks noGrp="1"/>
          </p:cNvSpPr>
          <p:nvPr/>
        </p:nvSpPr>
        <p:spPr>
          <a:xfrm>
            <a:off x="226533" y="3415789"/>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Our MESH2IR can generate more than 10,000 IRs per second on a single GPU for a given furnished indoor 3D scene.</a:t>
            </a:r>
          </a:p>
          <a:p>
            <a:pPr>
              <a:spcBef>
                <a:spcPts val="0"/>
              </a:spcBef>
            </a:pPr>
            <a:endParaRPr lang="en-US" sz="2000" dirty="0"/>
          </a:p>
        </p:txBody>
      </p:sp>
      <p:sp>
        <p:nvSpPr>
          <p:cNvPr id="13" name="TextBox 12">
            <a:extLst>
              <a:ext uri="{FF2B5EF4-FFF2-40B4-BE49-F238E27FC236}">
                <a16:creationId xmlns:a16="http://schemas.microsoft.com/office/drawing/2014/main" id="{30D856DF-29CF-7CD5-C0DC-24445678B06E}"/>
              </a:ext>
            </a:extLst>
          </p:cNvPr>
          <p:cNvSpPr txBox="1"/>
          <p:nvPr/>
        </p:nvSpPr>
        <p:spPr>
          <a:xfrm>
            <a:off x="135132" y="1142522"/>
            <a:ext cx="6546468" cy="307777"/>
          </a:xfrm>
          <a:prstGeom prst="rect">
            <a:avLst/>
          </a:prstGeom>
          <a:noFill/>
        </p:spPr>
        <p:txBody>
          <a:bodyPr wrap="square" rtlCol="0">
            <a:spAutoFit/>
          </a:bodyPr>
          <a:lstStyle/>
          <a:p>
            <a:r>
              <a:rPr lang="en-US" b="1" dirty="0"/>
              <a:t>Table 1: The average runtime of generating 30,000 IRs using our MESH2IR </a:t>
            </a:r>
          </a:p>
        </p:txBody>
      </p:sp>
      <p:pic>
        <p:nvPicPr>
          <p:cNvPr id="2" name="Picture 1" descr="Text&#10;&#10;Description automatically generated with medium confidence">
            <a:extLst>
              <a:ext uri="{FF2B5EF4-FFF2-40B4-BE49-F238E27FC236}">
                <a16:creationId xmlns:a16="http://schemas.microsoft.com/office/drawing/2014/main" id="{32AE6A27-EE3C-D2AA-B79D-8F0EFC7F3937}"/>
              </a:ext>
            </a:extLst>
          </p:cNvPr>
          <p:cNvPicPr>
            <a:picLocks noChangeAspect="1"/>
          </p:cNvPicPr>
          <p:nvPr/>
        </p:nvPicPr>
        <p:blipFill>
          <a:blip r:embed="rId3"/>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76030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Speech Application</a:t>
            </a:r>
          </a:p>
        </p:txBody>
      </p:sp>
      <p:sp>
        <p:nvSpPr>
          <p:cNvPr id="4" name="Shape 113">
            <a:extLst>
              <a:ext uri="{FF2B5EF4-FFF2-40B4-BE49-F238E27FC236}">
                <a16:creationId xmlns:a16="http://schemas.microsoft.com/office/drawing/2014/main" id="{611C97CE-4E9E-4C95-970A-2721894A63A6}"/>
              </a:ext>
            </a:extLst>
          </p:cNvPr>
          <p:cNvSpPr txBox="1">
            <a:spLocks noGrp="1"/>
          </p:cNvSpPr>
          <p:nvPr/>
        </p:nvSpPr>
        <p:spPr>
          <a:xfrm>
            <a:off x="226533" y="754570"/>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We demonstrate the benefit of our MESH2IR for speech applications – speech dereverberation, and reverberant speech separation.</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We generated 11,000 IRs from 600 scene meshes not used during training our MESH2IR using GA [1], GWA[2], and MESH2IR.</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We generated reverberant speech using the 11,000 IRs, and train speech dereverberation and speech separation methods.</a:t>
            </a:r>
          </a:p>
          <a:p>
            <a:pPr marL="342900" indent="-342900">
              <a:spcBef>
                <a:spcPts val="0"/>
              </a:spcBef>
              <a:buFont typeface="Arial" panose="020B0604020202020204" pitchFamily="34" charset="0"/>
              <a:buChar char="•"/>
            </a:pPr>
            <a:endParaRPr lang="en-US" sz="2000" dirty="0"/>
          </a:p>
          <a:p>
            <a:pPr algn="ctr">
              <a:spcBef>
                <a:spcPts val="0"/>
              </a:spcBef>
            </a:pPr>
            <a:r>
              <a:rPr lang="en-US" sz="2000" b="1" dirty="0">
                <a:solidFill>
                  <a:schemeClr val="accent4">
                    <a:lumMod val="50000"/>
                  </a:schemeClr>
                </a:solidFill>
              </a:rPr>
              <a:t>Reverberant Speech = Clean Speech ∗ IR</a:t>
            </a:r>
          </a:p>
        </p:txBody>
      </p:sp>
      <p:sp>
        <p:nvSpPr>
          <p:cNvPr id="2" name="TextBox 1">
            <a:extLst>
              <a:ext uri="{FF2B5EF4-FFF2-40B4-BE49-F238E27FC236}">
                <a16:creationId xmlns:a16="http://schemas.microsoft.com/office/drawing/2014/main" id="{B38B8B9F-1A92-E5DF-7A4A-29DD766B9656}"/>
              </a:ext>
            </a:extLst>
          </p:cNvPr>
          <p:cNvSpPr txBox="1"/>
          <p:nvPr/>
        </p:nvSpPr>
        <p:spPr>
          <a:xfrm>
            <a:off x="0" y="4382780"/>
            <a:ext cx="9144000" cy="769441"/>
          </a:xfrm>
          <a:prstGeom prst="rect">
            <a:avLst/>
          </a:prstGeom>
          <a:solidFill>
            <a:schemeClr val="tx2"/>
          </a:solidFill>
        </p:spPr>
        <p:txBody>
          <a:bodyPr wrap="square">
            <a:spAutoFit/>
          </a:bodyPr>
          <a:lstStyle/>
          <a:p>
            <a:r>
              <a:rPr lang="en-US" sz="1100" dirty="0"/>
              <a:t>[1] </a:t>
            </a:r>
            <a:r>
              <a:rPr lang="en-US" sz="1100" dirty="0" err="1"/>
              <a:t>Zhenyu</a:t>
            </a:r>
            <a:r>
              <a:rPr lang="en-US" sz="1100" dirty="0"/>
              <a:t> Tang, </a:t>
            </a:r>
            <a:r>
              <a:rPr lang="en-US" sz="1100" dirty="0" err="1"/>
              <a:t>Lianwu</a:t>
            </a:r>
            <a:r>
              <a:rPr lang="en-US" sz="1100" dirty="0"/>
              <a:t> Chen, Bo Wu, Dong Yu, and Dinesh </a:t>
            </a:r>
            <a:r>
              <a:rPr lang="en-US" sz="1100" dirty="0" err="1"/>
              <a:t>Manocha</a:t>
            </a:r>
            <a:r>
              <a:rPr lang="en-US" sz="1100" dirty="0"/>
              <a:t>. 2020. Improving Reverberant Speech Training Using Diffuse Acoustic Simulation. In ICASSP. IEEE, 6969–6973</a:t>
            </a:r>
          </a:p>
          <a:p>
            <a:r>
              <a:rPr lang="en-US" sz="1100" dirty="0"/>
              <a:t>[2] </a:t>
            </a:r>
            <a:r>
              <a:rPr lang="en-US" sz="1100" dirty="0" err="1"/>
              <a:t>Zhenyu</a:t>
            </a:r>
            <a:r>
              <a:rPr lang="en-US" sz="1100" dirty="0"/>
              <a:t> Tang, Rohith </a:t>
            </a:r>
            <a:r>
              <a:rPr lang="en-US" sz="1100" dirty="0" err="1"/>
              <a:t>Aralikatti</a:t>
            </a:r>
            <a:r>
              <a:rPr lang="en-US" sz="1100" dirty="0"/>
              <a:t>, Anton Ratnarajah, and Dinesh </a:t>
            </a:r>
            <a:r>
              <a:rPr lang="en-US" sz="1100" dirty="0" err="1"/>
              <a:t>Manocha</a:t>
            </a:r>
            <a:r>
              <a:rPr lang="en-US" sz="1100" dirty="0"/>
              <a:t>. 2022. GWA: A Large High-Quality Acoustic Dataset for Audio Processing. </a:t>
            </a:r>
            <a:r>
              <a:rPr lang="en-US" sz="1100" dirty="0" err="1"/>
              <a:t>ArXiv</a:t>
            </a:r>
            <a:r>
              <a:rPr lang="en-US" sz="1100" dirty="0"/>
              <a:t> abs/2204.01787 (2022).</a:t>
            </a:r>
          </a:p>
        </p:txBody>
      </p:sp>
    </p:spTree>
    <p:extLst>
      <p:ext uri="{BB962C8B-B14F-4D97-AF65-F5344CB8AC3E}">
        <p14:creationId xmlns:p14="http://schemas.microsoft.com/office/powerpoint/2010/main" val="2617832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Speech Dereverberation</a:t>
            </a:r>
          </a:p>
        </p:txBody>
      </p:sp>
      <p:sp>
        <p:nvSpPr>
          <p:cNvPr id="4" name="Shape 113">
            <a:extLst>
              <a:ext uri="{FF2B5EF4-FFF2-40B4-BE49-F238E27FC236}">
                <a16:creationId xmlns:a16="http://schemas.microsoft.com/office/drawing/2014/main" id="{611C97CE-4E9E-4C95-970A-2721894A63A6}"/>
              </a:ext>
            </a:extLst>
          </p:cNvPr>
          <p:cNvSpPr txBox="1">
            <a:spLocks noGrp="1"/>
          </p:cNvSpPr>
          <p:nvPr/>
        </p:nvSpPr>
        <p:spPr>
          <a:xfrm>
            <a:off x="226533" y="754570"/>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Speech dereverberation is the process of obtaining reverb-free speech from reverberant speech.</a:t>
            </a:r>
          </a:p>
          <a:p>
            <a:pPr marL="342900" indent="-342900">
              <a:spcBef>
                <a:spcPts val="0"/>
              </a:spcBef>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62E316D7-C944-17DC-019D-7B33754EE812}"/>
              </a:ext>
            </a:extLst>
          </p:cNvPr>
          <p:cNvSpPr txBox="1"/>
          <p:nvPr/>
        </p:nvSpPr>
        <p:spPr>
          <a:xfrm>
            <a:off x="0" y="4155822"/>
            <a:ext cx="9144000" cy="954107"/>
          </a:xfrm>
          <a:prstGeom prst="rect">
            <a:avLst/>
          </a:prstGeom>
          <a:solidFill>
            <a:schemeClr val="tx2"/>
          </a:solidFill>
        </p:spPr>
        <p:txBody>
          <a:bodyPr wrap="square">
            <a:spAutoFit/>
          </a:bodyPr>
          <a:lstStyle/>
          <a:p>
            <a:r>
              <a:rPr lang="en-US" sz="1100" dirty="0"/>
              <a:t>[</a:t>
            </a:r>
            <a:r>
              <a:rPr lang="en-US" sz="900" dirty="0"/>
              <a:t>1] Vinay </a:t>
            </a:r>
            <a:r>
              <a:rPr lang="en-US" sz="900" dirty="0" err="1"/>
              <a:t>Kothapally</a:t>
            </a:r>
            <a:r>
              <a:rPr lang="en-US" sz="900" dirty="0"/>
              <a:t> et al., “ </a:t>
            </a:r>
            <a:r>
              <a:rPr lang="en-US" sz="900" dirty="0" err="1"/>
              <a:t>Skipconvnet</a:t>
            </a:r>
            <a:r>
              <a:rPr lang="en-US" sz="900" dirty="0"/>
              <a:t>: Skip convolutional neural network for speech dereverberation using optimally smoothed spectral mapping”. INTERSPEECH 2020.</a:t>
            </a:r>
          </a:p>
          <a:p>
            <a:r>
              <a:rPr lang="en-US" sz="900" dirty="0"/>
              <a:t>[2] Robinson et al., “WSJ-CAMO: a British English speech corpus for large vocabulary continuous speech recognition,” ICASSP, 1995</a:t>
            </a:r>
          </a:p>
          <a:p>
            <a:r>
              <a:rPr lang="en-US" sz="900" dirty="0"/>
              <a:t>[3] James Traer et al., “Statistics of natural reverberation enable perceptual separation of sound and space”. Proceedings of the National Academy of Sciences 2016</a:t>
            </a:r>
          </a:p>
          <a:p>
            <a:r>
              <a:rPr lang="en-US" sz="900" dirty="0"/>
              <a:t>[4] Igor </a:t>
            </a:r>
            <a:r>
              <a:rPr lang="en-US" sz="900" dirty="0" err="1"/>
              <a:t>Szöke</a:t>
            </a:r>
            <a:r>
              <a:rPr lang="en-US" sz="900" dirty="0"/>
              <a:t> et al., “Building and evaluation of a real room impulse response dataset.” IEEE Journal of Selected Topics in Signal Processing 2019.</a:t>
            </a:r>
          </a:p>
          <a:p>
            <a:r>
              <a:rPr lang="en-US" sz="900" dirty="0"/>
              <a:t>[5] Marco </a:t>
            </a:r>
            <a:r>
              <a:rPr lang="en-US" sz="900" dirty="0" err="1"/>
              <a:t>Jeub</a:t>
            </a:r>
            <a:r>
              <a:rPr lang="en-US" sz="900" dirty="0"/>
              <a:t> et al., “A binaural room impulse response database for the evaluation of dereverberation algorithms.” 16th International Conference on Digital Signal Processing 2009</a:t>
            </a:r>
          </a:p>
        </p:txBody>
      </p:sp>
      <p:graphicFrame>
        <p:nvGraphicFramePr>
          <p:cNvPr id="9" name="Table 9">
            <a:extLst>
              <a:ext uri="{FF2B5EF4-FFF2-40B4-BE49-F238E27FC236}">
                <a16:creationId xmlns:a16="http://schemas.microsoft.com/office/drawing/2014/main" id="{3CBAC6DF-160D-9022-FEE0-B09515FF7E10}"/>
              </a:ext>
            </a:extLst>
          </p:cNvPr>
          <p:cNvGraphicFramePr>
            <a:graphicFrameLocks noGrp="1"/>
          </p:cNvGraphicFramePr>
          <p:nvPr>
            <p:extLst>
              <p:ext uri="{D42A27DB-BD31-4B8C-83A1-F6EECF244321}">
                <p14:modId xmlns:p14="http://schemas.microsoft.com/office/powerpoint/2010/main" val="4084293526"/>
              </p:ext>
            </p:extLst>
          </p:nvPr>
        </p:nvGraphicFramePr>
        <p:xfrm>
          <a:off x="623455" y="1976551"/>
          <a:ext cx="8229600" cy="2001520"/>
        </p:xfrm>
        <a:graphic>
          <a:graphicData uri="http://schemas.openxmlformats.org/drawingml/2006/table">
            <a:tbl>
              <a:tblPr firstRow="1" bandRow="1">
                <a:tableStyleId>{69CF1AB2-1976-4502-BF36-3FF5EA218861}</a:tableStyleId>
              </a:tblPr>
              <a:tblGrid>
                <a:gridCol w="1954163">
                  <a:extLst>
                    <a:ext uri="{9D8B030D-6E8A-4147-A177-3AD203B41FA5}">
                      <a16:colId xmlns:a16="http://schemas.microsoft.com/office/drawing/2014/main" val="2474375754"/>
                    </a:ext>
                  </a:extLst>
                </a:gridCol>
                <a:gridCol w="6275437">
                  <a:extLst>
                    <a:ext uri="{9D8B030D-6E8A-4147-A177-3AD203B41FA5}">
                      <a16:colId xmlns:a16="http://schemas.microsoft.com/office/drawing/2014/main" val="4066723688"/>
                    </a:ext>
                  </a:extLst>
                </a:gridCol>
              </a:tblGrid>
              <a:tr h="370840">
                <a:tc>
                  <a:txBody>
                    <a:bodyPr/>
                    <a:lstStyle/>
                    <a:p>
                      <a:r>
                        <a:rPr lang="en-US" sz="1400" b="0" dirty="0"/>
                        <a:t>Model</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t>SkipConvNet</a:t>
                      </a:r>
                      <a:r>
                        <a:rPr lang="en-US" sz="1400" b="0" dirty="0"/>
                        <a:t> [1] with default parameters.</a:t>
                      </a:r>
                    </a:p>
                    <a:p>
                      <a:endParaRPr lang="en-US" b="0" dirty="0"/>
                    </a:p>
                  </a:txBody>
                  <a:tcPr/>
                </a:tc>
                <a:extLst>
                  <a:ext uri="{0D108BD9-81ED-4DB2-BD59-A6C34878D82A}">
                    <a16:rowId xmlns:a16="http://schemas.microsoft.com/office/drawing/2014/main" val="246147970"/>
                  </a:ext>
                </a:extLst>
              </a:tr>
              <a:tr h="370840">
                <a:tc>
                  <a:txBody>
                    <a:bodyPr/>
                    <a:lstStyle/>
                    <a:p>
                      <a:r>
                        <a:rPr lang="en-US" sz="1400" b="0" dirty="0"/>
                        <a:t>Clean Speech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WSJ Corpus [2]</a:t>
                      </a:r>
                    </a:p>
                  </a:txBody>
                  <a:tcPr/>
                </a:tc>
                <a:extLst>
                  <a:ext uri="{0D108BD9-81ED-4DB2-BD59-A6C34878D82A}">
                    <a16:rowId xmlns:a16="http://schemas.microsoft.com/office/drawing/2014/main" val="2350216801"/>
                  </a:ext>
                </a:extLst>
              </a:tr>
              <a:tr h="370840">
                <a:tc>
                  <a:txBody>
                    <a:bodyPr/>
                    <a:lstStyle/>
                    <a:p>
                      <a:r>
                        <a:rPr lang="en-US" sz="1400" b="0" dirty="0"/>
                        <a:t>Training Synthetic IRs </a:t>
                      </a:r>
                      <a:endParaRPr lang="en-US" b="0" dirty="0"/>
                    </a:p>
                  </a:txBody>
                  <a:tcPr/>
                </a:tc>
                <a:tc>
                  <a:txBody>
                    <a:bodyPr/>
                    <a:lstStyle/>
                    <a:p>
                      <a:r>
                        <a:rPr lang="en-US" sz="1400" b="0" dirty="0"/>
                        <a:t>GA, GWA, MESH2IR</a:t>
                      </a:r>
                      <a:endParaRPr lang="en-US" b="0" dirty="0"/>
                    </a:p>
                  </a:txBody>
                  <a:tcPr/>
                </a:tc>
                <a:extLst>
                  <a:ext uri="{0D108BD9-81ED-4DB2-BD59-A6C34878D82A}">
                    <a16:rowId xmlns:a16="http://schemas.microsoft.com/office/drawing/2014/main" val="1099680093"/>
                  </a:ext>
                </a:extLst>
              </a:tr>
              <a:tr h="370840">
                <a:tc>
                  <a:txBody>
                    <a:bodyPr/>
                    <a:lstStyle/>
                    <a:p>
                      <a:r>
                        <a:rPr lang="en-US" sz="1400" b="0" dirty="0"/>
                        <a:t>Test Recorded IRs </a:t>
                      </a:r>
                      <a:endParaRPr lang="en-US" b="0" dirty="0"/>
                    </a:p>
                  </a:txBody>
                  <a:tcPr/>
                </a:tc>
                <a:tc>
                  <a:txBody>
                    <a:bodyPr/>
                    <a:lstStyle/>
                    <a:p>
                      <a:r>
                        <a:rPr lang="en-US" sz="1400" b="0" dirty="0"/>
                        <a:t>MIT IR dataset [3], the </a:t>
                      </a:r>
                      <a:r>
                        <a:rPr lang="en-US" sz="1400" b="0" dirty="0" err="1"/>
                        <a:t>BUTReverb</a:t>
                      </a:r>
                      <a:r>
                        <a:rPr lang="en-US" sz="1400" b="0" dirty="0"/>
                        <a:t> dataset [4],  RWCP Aachen IR dataset [5]</a:t>
                      </a:r>
                      <a:endParaRPr lang="en-US" b="0" dirty="0"/>
                    </a:p>
                  </a:txBody>
                  <a:tcPr/>
                </a:tc>
                <a:extLst>
                  <a:ext uri="{0D108BD9-81ED-4DB2-BD59-A6C34878D82A}">
                    <a16:rowId xmlns:a16="http://schemas.microsoft.com/office/drawing/2014/main" val="328645697"/>
                  </a:ext>
                </a:extLst>
              </a:tr>
              <a:tr h="370840">
                <a:tc>
                  <a:txBody>
                    <a:bodyPr/>
                    <a:lstStyle/>
                    <a:p>
                      <a:r>
                        <a:rPr lang="en-US" b="0" dirty="0"/>
                        <a:t>Metrics</a:t>
                      </a:r>
                    </a:p>
                  </a:txBody>
                  <a:tcPr/>
                </a:tc>
                <a:tc>
                  <a:txBody>
                    <a:bodyPr/>
                    <a:lstStyle/>
                    <a:p>
                      <a:r>
                        <a:rPr lang="en-US" sz="1400" b="0" i="0" u="none" strike="noStrike" cap="none" dirty="0">
                          <a:solidFill>
                            <a:schemeClr val="dk1"/>
                          </a:solidFill>
                          <a:effectLst/>
                          <a:latin typeface="+mn-lt"/>
                          <a:ea typeface="+mn-ea"/>
                          <a:cs typeface="+mn-cs"/>
                          <a:sym typeface="Arial"/>
                        </a:rPr>
                        <a:t>Speech-to-reverberation modulation energy ratio (SRMR) </a:t>
                      </a:r>
                      <a:endParaRPr lang="en-US" b="0" dirty="0"/>
                    </a:p>
                  </a:txBody>
                  <a:tcPr/>
                </a:tc>
                <a:extLst>
                  <a:ext uri="{0D108BD9-81ED-4DB2-BD59-A6C34878D82A}">
                    <a16:rowId xmlns:a16="http://schemas.microsoft.com/office/drawing/2014/main" val="2909814258"/>
                  </a:ext>
                </a:extLst>
              </a:tr>
            </a:tbl>
          </a:graphicData>
        </a:graphic>
      </p:graphicFrame>
    </p:spTree>
    <p:extLst>
      <p:ext uri="{BB962C8B-B14F-4D97-AF65-F5344CB8AC3E}">
        <p14:creationId xmlns:p14="http://schemas.microsoft.com/office/powerpoint/2010/main" val="4005085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Speech Dereverberation</a:t>
            </a:r>
          </a:p>
        </p:txBody>
      </p:sp>
      <p:sp>
        <p:nvSpPr>
          <p:cNvPr id="6" name="TextBox 5">
            <a:extLst>
              <a:ext uri="{FF2B5EF4-FFF2-40B4-BE49-F238E27FC236}">
                <a16:creationId xmlns:a16="http://schemas.microsoft.com/office/drawing/2014/main" id="{E0486BD6-7EB0-DAB9-AB7B-8A98C024443E}"/>
              </a:ext>
            </a:extLst>
          </p:cNvPr>
          <p:cNvSpPr txBox="1"/>
          <p:nvPr/>
        </p:nvSpPr>
        <p:spPr>
          <a:xfrm>
            <a:off x="-67865" y="4382780"/>
            <a:ext cx="9211865" cy="769441"/>
          </a:xfrm>
          <a:prstGeom prst="rect">
            <a:avLst/>
          </a:prstGeom>
          <a:solidFill>
            <a:schemeClr val="tx2"/>
          </a:solidFill>
        </p:spPr>
        <p:txBody>
          <a:bodyPr wrap="square">
            <a:spAutoFit/>
          </a:bodyPr>
          <a:lstStyle/>
          <a:p>
            <a:r>
              <a:rPr lang="en-US" sz="1100" dirty="0"/>
              <a:t>[1] </a:t>
            </a:r>
            <a:r>
              <a:rPr lang="en-US" sz="1100" dirty="0" err="1"/>
              <a:t>Zhenyu</a:t>
            </a:r>
            <a:r>
              <a:rPr lang="en-US" sz="1100" dirty="0"/>
              <a:t> Tang, </a:t>
            </a:r>
            <a:r>
              <a:rPr lang="en-US" sz="1100" dirty="0" err="1"/>
              <a:t>Lianwu</a:t>
            </a:r>
            <a:r>
              <a:rPr lang="en-US" sz="1100" dirty="0"/>
              <a:t> Chen, Bo Wu, Dong Yu, and Dinesh </a:t>
            </a:r>
            <a:r>
              <a:rPr lang="en-US" sz="1100" dirty="0" err="1"/>
              <a:t>Manocha</a:t>
            </a:r>
            <a:r>
              <a:rPr lang="en-US" sz="1100" dirty="0"/>
              <a:t>. 2020. Improving Reverberant Speech Training Using Diffuse Acoustic Simulation. In ICASSP. IEEE, 6969–6973</a:t>
            </a:r>
          </a:p>
          <a:p>
            <a:r>
              <a:rPr lang="en-US" sz="1100" dirty="0"/>
              <a:t>[2] </a:t>
            </a:r>
            <a:r>
              <a:rPr lang="en-US" sz="1100" dirty="0" err="1"/>
              <a:t>Zhenyu</a:t>
            </a:r>
            <a:r>
              <a:rPr lang="en-US" sz="1100" dirty="0"/>
              <a:t> Tang, Rohith </a:t>
            </a:r>
            <a:r>
              <a:rPr lang="en-US" sz="1100" dirty="0" err="1"/>
              <a:t>Aralikatti</a:t>
            </a:r>
            <a:r>
              <a:rPr lang="en-US" sz="1100" dirty="0"/>
              <a:t>, Anton Ratnarajah, and Dinesh </a:t>
            </a:r>
            <a:r>
              <a:rPr lang="en-US" sz="1100" dirty="0" err="1"/>
              <a:t>Manocha</a:t>
            </a:r>
            <a:r>
              <a:rPr lang="en-US" sz="1100" dirty="0"/>
              <a:t>. 2022. GWA: A Large High-Quality Acoustic Dataset for Audio Processing. </a:t>
            </a:r>
            <a:r>
              <a:rPr lang="en-US" sz="1100" dirty="0" err="1"/>
              <a:t>ArXiv</a:t>
            </a:r>
            <a:r>
              <a:rPr lang="en-US" sz="1100" dirty="0"/>
              <a:t> abs/2204.01787 (2022).</a:t>
            </a:r>
          </a:p>
        </p:txBody>
      </p:sp>
      <p:sp>
        <p:nvSpPr>
          <p:cNvPr id="7" name="TextBox 6">
            <a:extLst>
              <a:ext uri="{FF2B5EF4-FFF2-40B4-BE49-F238E27FC236}">
                <a16:creationId xmlns:a16="http://schemas.microsoft.com/office/drawing/2014/main" id="{EC19C14E-3F8C-B7D9-1545-4790178386DA}"/>
              </a:ext>
            </a:extLst>
          </p:cNvPr>
          <p:cNvSpPr txBox="1"/>
          <p:nvPr/>
        </p:nvSpPr>
        <p:spPr>
          <a:xfrm>
            <a:off x="688696" y="1213931"/>
            <a:ext cx="7588012" cy="830997"/>
          </a:xfrm>
          <a:prstGeom prst="rect">
            <a:avLst/>
          </a:prstGeom>
          <a:noFill/>
        </p:spPr>
        <p:txBody>
          <a:bodyPr wrap="square" rtlCol="0">
            <a:spAutoFit/>
          </a:bodyPr>
          <a:lstStyle/>
          <a:p>
            <a:r>
              <a:rPr lang="en-US" sz="1200" b="1" dirty="0"/>
              <a:t>Table 2: Speech dereverberation results are obtained when training data is generated by different synthetic IR generation methods. Testing is done on reverberant data synthesized from IRs present in three different datasets containing recorded IRs collected in a variety of environments. Higher</a:t>
            </a:r>
          </a:p>
          <a:p>
            <a:r>
              <a:rPr lang="en-US" sz="1200" b="1" dirty="0"/>
              <a:t>SRMR is better.</a:t>
            </a:r>
          </a:p>
        </p:txBody>
      </p:sp>
      <p:graphicFrame>
        <p:nvGraphicFramePr>
          <p:cNvPr id="2" name="Table 2">
            <a:extLst>
              <a:ext uri="{FF2B5EF4-FFF2-40B4-BE49-F238E27FC236}">
                <a16:creationId xmlns:a16="http://schemas.microsoft.com/office/drawing/2014/main" id="{E10FE140-FC35-1593-CCC5-6ECF538874BA}"/>
              </a:ext>
            </a:extLst>
          </p:cNvPr>
          <p:cNvGraphicFramePr>
            <a:graphicFrameLocks noGrp="1"/>
          </p:cNvGraphicFramePr>
          <p:nvPr>
            <p:extLst>
              <p:ext uri="{D42A27DB-BD31-4B8C-83A1-F6EECF244321}">
                <p14:modId xmlns:p14="http://schemas.microsoft.com/office/powerpoint/2010/main" val="2316376562"/>
              </p:ext>
            </p:extLst>
          </p:nvPr>
        </p:nvGraphicFramePr>
        <p:xfrm>
          <a:off x="782240" y="2044928"/>
          <a:ext cx="7400924" cy="1854200"/>
        </p:xfrm>
        <a:graphic>
          <a:graphicData uri="http://schemas.openxmlformats.org/drawingml/2006/table">
            <a:tbl>
              <a:tblPr firstRow="1" bandRow="1">
                <a:tableStyleId>{5C22544A-7EE6-4342-B048-85BDC9FD1C3A}</a:tableStyleId>
              </a:tblPr>
              <a:tblGrid>
                <a:gridCol w="1850231">
                  <a:extLst>
                    <a:ext uri="{9D8B030D-6E8A-4147-A177-3AD203B41FA5}">
                      <a16:colId xmlns:a16="http://schemas.microsoft.com/office/drawing/2014/main" val="3049176067"/>
                    </a:ext>
                  </a:extLst>
                </a:gridCol>
                <a:gridCol w="1850231">
                  <a:extLst>
                    <a:ext uri="{9D8B030D-6E8A-4147-A177-3AD203B41FA5}">
                      <a16:colId xmlns:a16="http://schemas.microsoft.com/office/drawing/2014/main" val="1090249926"/>
                    </a:ext>
                  </a:extLst>
                </a:gridCol>
                <a:gridCol w="1850231">
                  <a:extLst>
                    <a:ext uri="{9D8B030D-6E8A-4147-A177-3AD203B41FA5}">
                      <a16:colId xmlns:a16="http://schemas.microsoft.com/office/drawing/2014/main" val="217830563"/>
                    </a:ext>
                  </a:extLst>
                </a:gridCol>
                <a:gridCol w="1850231">
                  <a:extLst>
                    <a:ext uri="{9D8B030D-6E8A-4147-A177-3AD203B41FA5}">
                      <a16:colId xmlns:a16="http://schemas.microsoft.com/office/drawing/2014/main" val="2455622106"/>
                    </a:ext>
                  </a:extLst>
                </a:gridCol>
              </a:tblGrid>
              <a:tr h="370840">
                <a:tc rowSpan="2">
                  <a:txBody>
                    <a:bodyPr/>
                    <a:lstStyle/>
                    <a:p>
                      <a:pPr algn="ctr"/>
                      <a:r>
                        <a:rPr lang="en-US" dirty="0"/>
                        <a:t>Training Dataset</a:t>
                      </a:r>
                    </a:p>
                  </a:txBody>
                  <a:tcPr/>
                </a:tc>
                <a:tc gridSpan="3">
                  <a:txBody>
                    <a:bodyPr/>
                    <a:lstStyle/>
                    <a:p>
                      <a:pPr algn="ctr"/>
                      <a:r>
                        <a:rPr lang="en-US" dirty="0"/>
                        <a:t>SRMR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17518150"/>
                  </a:ext>
                </a:extLst>
              </a:tr>
              <a:tr h="370840">
                <a:tc vMerge="1">
                  <a:txBody>
                    <a:bodyPr/>
                    <a:lstStyle/>
                    <a:p>
                      <a:endParaRPr lang="en-US" dirty="0"/>
                    </a:p>
                  </a:txBody>
                  <a:tcPr/>
                </a:tc>
                <a:tc>
                  <a:txBody>
                    <a:bodyPr/>
                    <a:lstStyle/>
                    <a:p>
                      <a:pPr algn="ctr"/>
                      <a:r>
                        <a:rPr lang="en-US" dirty="0"/>
                        <a:t>MIT</a:t>
                      </a:r>
                    </a:p>
                  </a:txBody>
                  <a:tcPr/>
                </a:tc>
                <a:tc>
                  <a:txBody>
                    <a:bodyPr/>
                    <a:lstStyle/>
                    <a:p>
                      <a:pPr algn="ctr"/>
                      <a:r>
                        <a:rPr lang="en-US" dirty="0" err="1"/>
                        <a:t>BUTReverb</a:t>
                      </a:r>
                      <a:endParaRPr lang="en-US" dirty="0"/>
                    </a:p>
                  </a:txBody>
                  <a:tcPr/>
                </a:tc>
                <a:tc>
                  <a:txBody>
                    <a:bodyPr/>
                    <a:lstStyle/>
                    <a:p>
                      <a:pPr algn="ctr"/>
                      <a:r>
                        <a:rPr lang="en-US" dirty="0"/>
                        <a:t>RWCP Aachen</a:t>
                      </a:r>
                    </a:p>
                  </a:txBody>
                  <a:tcPr/>
                </a:tc>
                <a:extLst>
                  <a:ext uri="{0D108BD9-81ED-4DB2-BD59-A6C34878D82A}">
                    <a16:rowId xmlns:a16="http://schemas.microsoft.com/office/drawing/2014/main" val="3589993991"/>
                  </a:ext>
                </a:extLst>
              </a:tr>
              <a:tr h="370840">
                <a:tc>
                  <a:txBody>
                    <a:bodyPr/>
                    <a:lstStyle/>
                    <a:p>
                      <a:pPr algn="ctr"/>
                      <a:r>
                        <a:rPr lang="en-US" dirty="0"/>
                        <a:t>GA [1]</a:t>
                      </a:r>
                    </a:p>
                  </a:txBody>
                  <a:tcPr/>
                </a:tc>
                <a:tc>
                  <a:txBody>
                    <a:bodyPr/>
                    <a:lstStyle/>
                    <a:p>
                      <a:pPr algn="ctr"/>
                      <a:r>
                        <a:rPr lang="en-US" dirty="0"/>
                        <a:t>6.39</a:t>
                      </a:r>
                    </a:p>
                  </a:txBody>
                  <a:tcPr/>
                </a:tc>
                <a:tc>
                  <a:txBody>
                    <a:bodyPr/>
                    <a:lstStyle/>
                    <a:p>
                      <a:pPr algn="ctr"/>
                      <a:r>
                        <a:rPr lang="en-US" dirty="0"/>
                        <a:t>3.74</a:t>
                      </a:r>
                    </a:p>
                  </a:txBody>
                  <a:tcPr/>
                </a:tc>
                <a:tc>
                  <a:txBody>
                    <a:bodyPr/>
                    <a:lstStyle/>
                    <a:p>
                      <a:pPr algn="ctr"/>
                      <a:r>
                        <a:rPr lang="en-US" dirty="0"/>
                        <a:t>4.83</a:t>
                      </a:r>
                    </a:p>
                  </a:txBody>
                  <a:tcPr/>
                </a:tc>
                <a:extLst>
                  <a:ext uri="{0D108BD9-81ED-4DB2-BD59-A6C34878D82A}">
                    <a16:rowId xmlns:a16="http://schemas.microsoft.com/office/drawing/2014/main" val="2474959968"/>
                  </a:ext>
                </a:extLst>
              </a:tr>
              <a:tr h="370840">
                <a:tc>
                  <a:txBody>
                    <a:bodyPr/>
                    <a:lstStyle/>
                    <a:p>
                      <a:pPr algn="ctr"/>
                      <a:r>
                        <a:rPr lang="en-US" b="1" dirty="0"/>
                        <a:t>GWA [2]</a:t>
                      </a:r>
                    </a:p>
                  </a:txBody>
                  <a:tcPr/>
                </a:tc>
                <a:tc>
                  <a:txBody>
                    <a:bodyPr/>
                    <a:lstStyle/>
                    <a:p>
                      <a:pPr algn="ctr"/>
                      <a:r>
                        <a:rPr lang="en-US" b="1" dirty="0"/>
                        <a:t>7.67</a:t>
                      </a:r>
                    </a:p>
                  </a:txBody>
                  <a:tcPr/>
                </a:tc>
                <a:tc>
                  <a:txBody>
                    <a:bodyPr/>
                    <a:lstStyle/>
                    <a:p>
                      <a:pPr algn="ctr"/>
                      <a:r>
                        <a:rPr lang="en-US" b="1" dirty="0"/>
                        <a:t>4.6</a:t>
                      </a:r>
                    </a:p>
                  </a:txBody>
                  <a:tcPr/>
                </a:tc>
                <a:tc>
                  <a:txBody>
                    <a:bodyPr/>
                    <a:lstStyle/>
                    <a:p>
                      <a:pPr algn="ctr"/>
                      <a:r>
                        <a:rPr lang="en-US" b="1" dirty="0"/>
                        <a:t>6.14</a:t>
                      </a:r>
                    </a:p>
                  </a:txBody>
                  <a:tcPr/>
                </a:tc>
                <a:extLst>
                  <a:ext uri="{0D108BD9-81ED-4DB2-BD59-A6C34878D82A}">
                    <a16:rowId xmlns:a16="http://schemas.microsoft.com/office/drawing/2014/main" val="1547282833"/>
                  </a:ext>
                </a:extLst>
              </a:tr>
              <a:tr h="370840">
                <a:tc>
                  <a:txBody>
                    <a:bodyPr/>
                    <a:lstStyle/>
                    <a:p>
                      <a:pPr algn="ctr"/>
                      <a:r>
                        <a:rPr lang="en-US" b="1" dirty="0"/>
                        <a:t>MESH2IR (ours)</a:t>
                      </a:r>
                    </a:p>
                  </a:txBody>
                  <a:tcPr/>
                </a:tc>
                <a:tc>
                  <a:txBody>
                    <a:bodyPr/>
                    <a:lstStyle/>
                    <a:p>
                      <a:pPr algn="ctr"/>
                      <a:r>
                        <a:rPr lang="en-US" b="1" dirty="0"/>
                        <a:t>7.82</a:t>
                      </a:r>
                    </a:p>
                  </a:txBody>
                  <a:tcPr/>
                </a:tc>
                <a:tc>
                  <a:txBody>
                    <a:bodyPr/>
                    <a:lstStyle/>
                    <a:p>
                      <a:pPr algn="ctr"/>
                      <a:r>
                        <a:rPr lang="en-US" b="1" dirty="0"/>
                        <a:t>4.27</a:t>
                      </a:r>
                    </a:p>
                  </a:txBody>
                  <a:tcPr/>
                </a:tc>
                <a:tc>
                  <a:txBody>
                    <a:bodyPr/>
                    <a:lstStyle/>
                    <a:p>
                      <a:pPr algn="ctr"/>
                      <a:r>
                        <a:rPr lang="en-US" b="1" dirty="0"/>
                        <a:t>5.88</a:t>
                      </a:r>
                    </a:p>
                  </a:txBody>
                  <a:tcPr/>
                </a:tc>
                <a:extLst>
                  <a:ext uri="{0D108BD9-81ED-4DB2-BD59-A6C34878D82A}">
                    <a16:rowId xmlns:a16="http://schemas.microsoft.com/office/drawing/2014/main" val="2865617285"/>
                  </a:ext>
                </a:extLst>
              </a:tr>
            </a:tbl>
          </a:graphicData>
        </a:graphic>
      </p:graphicFrame>
    </p:spTree>
    <p:extLst>
      <p:ext uri="{BB962C8B-B14F-4D97-AF65-F5344CB8AC3E}">
        <p14:creationId xmlns:p14="http://schemas.microsoft.com/office/powerpoint/2010/main" val="1071399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MESH2IR</a:t>
            </a:r>
          </a:p>
        </p:txBody>
      </p:sp>
      <p:sp>
        <p:nvSpPr>
          <p:cNvPr id="4" name="Shape 113">
            <a:extLst>
              <a:ext uri="{FF2B5EF4-FFF2-40B4-BE49-F238E27FC236}">
                <a16:creationId xmlns:a16="http://schemas.microsoft.com/office/drawing/2014/main" id="{611C97CE-4E9E-4C95-970A-2721894A63A6}"/>
              </a:ext>
            </a:extLst>
          </p:cNvPr>
          <p:cNvSpPr txBox="1">
            <a:spLocks noGrp="1"/>
          </p:cNvSpPr>
          <p:nvPr/>
        </p:nvSpPr>
        <p:spPr>
          <a:xfrm>
            <a:off x="113266" y="1238659"/>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r>
              <a:rPr lang="en-US" sz="2000" dirty="0"/>
              <a:t>We propose a mesh-based neural network (MESH2IR) to predict acoustic impulse response (IR) for a given 3D indoor scene.</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Our MESH2IR can generate </a:t>
            </a:r>
            <a:r>
              <a:rPr lang="en-US" sz="2000" b="1" dirty="0"/>
              <a:t>more than 10,000 </a:t>
            </a:r>
            <a:r>
              <a:rPr lang="en-US" sz="2000" dirty="0"/>
              <a:t>IRs per second on an NVIDIA GeForce RTX 2080 </a:t>
            </a:r>
            <a:r>
              <a:rPr lang="en-US" sz="2000" dirty="0" err="1"/>
              <a:t>Ti</a:t>
            </a:r>
            <a:r>
              <a:rPr lang="en-US" sz="2000" dirty="0"/>
              <a:t> GPU.</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IRs generated from our MESH2IR shows significant improvement in performance in speech processing applications.</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endParaRPr lang="en-US" sz="2000" dirty="0"/>
          </a:p>
        </p:txBody>
      </p:sp>
      <p:pic>
        <p:nvPicPr>
          <p:cNvPr id="5" name="Picture 4" descr="Text&#10;&#10;Description automatically generated with medium confidence">
            <a:extLst>
              <a:ext uri="{FF2B5EF4-FFF2-40B4-BE49-F238E27FC236}">
                <a16:creationId xmlns:a16="http://schemas.microsoft.com/office/drawing/2014/main" id="{8662161F-396E-B410-3E31-56DC8FC7BF85}"/>
              </a:ext>
            </a:extLst>
          </p:cNvPr>
          <p:cNvPicPr>
            <a:picLocks noChangeAspect="1"/>
          </p:cNvPicPr>
          <p:nvPr/>
        </p:nvPicPr>
        <p:blipFill>
          <a:blip r:embed="rId3"/>
          <a:stretch>
            <a:fillRect/>
          </a:stretch>
        </p:blipFill>
        <p:spPr>
          <a:xfrm>
            <a:off x="7259783" y="4720671"/>
            <a:ext cx="1427018" cy="37578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Speech </a:t>
            </a:r>
            <a:r>
              <a:rPr lang="en-US" dirty="0" err="1"/>
              <a:t>Seperation</a:t>
            </a:r>
            <a:endParaRPr lang="en-US" dirty="0"/>
          </a:p>
        </p:txBody>
      </p:sp>
      <p:sp>
        <p:nvSpPr>
          <p:cNvPr id="4" name="Shape 113">
            <a:extLst>
              <a:ext uri="{FF2B5EF4-FFF2-40B4-BE49-F238E27FC236}">
                <a16:creationId xmlns:a16="http://schemas.microsoft.com/office/drawing/2014/main" id="{611C97CE-4E9E-4C95-970A-2721894A63A6}"/>
              </a:ext>
            </a:extLst>
          </p:cNvPr>
          <p:cNvSpPr txBox="1">
            <a:spLocks noGrp="1"/>
          </p:cNvSpPr>
          <p:nvPr/>
        </p:nvSpPr>
        <p:spPr>
          <a:xfrm>
            <a:off x="226533" y="754570"/>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Speech separation is the process of separating a mixture of speech signals into its constituent speech signals.</a:t>
            </a:r>
          </a:p>
        </p:txBody>
      </p:sp>
      <p:sp>
        <p:nvSpPr>
          <p:cNvPr id="7" name="TextBox 6">
            <a:extLst>
              <a:ext uri="{FF2B5EF4-FFF2-40B4-BE49-F238E27FC236}">
                <a16:creationId xmlns:a16="http://schemas.microsoft.com/office/drawing/2014/main" id="{62E316D7-C944-17DC-019D-7B33754EE812}"/>
              </a:ext>
            </a:extLst>
          </p:cNvPr>
          <p:cNvSpPr txBox="1"/>
          <p:nvPr/>
        </p:nvSpPr>
        <p:spPr>
          <a:xfrm>
            <a:off x="0" y="4497169"/>
            <a:ext cx="9144000" cy="646331"/>
          </a:xfrm>
          <a:prstGeom prst="rect">
            <a:avLst/>
          </a:prstGeom>
          <a:solidFill>
            <a:schemeClr val="tx2"/>
          </a:solidFill>
        </p:spPr>
        <p:txBody>
          <a:bodyPr wrap="square">
            <a:spAutoFit/>
          </a:bodyPr>
          <a:lstStyle/>
          <a:p>
            <a:r>
              <a:rPr lang="en-US" sz="1200" dirty="0"/>
              <a:t>[1] Yi Luo et al., “Dual-path </a:t>
            </a:r>
            <a:r>
              <a:rPr lang="en-US" sz="1200" dirty="0" err="1"/>
              <a:t>rnn</a:t>
            </a:r>
            <a:r>
              <a:rPr lang="en-US" sz="1200" dirty="0"/>
              <a:t>: efficient long sequence modeling for time-domain single-channel speech separation.” ICASSP 2020.</a:t>
            </a:r>
          </a:p>
          <a:p>
            <a:r>
              <a:rPr lang="en-US" sz="1200" dirty="0"/>
              <a:t>[2] Joris </a:t>
            </a:r>
            <a:r>
              <a:rPr lang="en-US" sz="1200" dirty="0" err="1"/>
              <a:t>Cosentino</a:t>
            </a:r>
            <a:r>
              <a:rPr lang="en-US" sz="1200" dirty="0"/>
              <a:t> et al., “</a:t>
            </a:r>
            <a:r>
              <a:rPr lang="en-US" sz="1200" dirty="0" err="1"/>
              <a:t>Librimix</a:t>
            </a:r>
            <a:r>
              <a:rPr lang="en-US" sz="1200" dirty="0"/>
              <a:t>: An open-source dataset for generalizable speech separation.“ </a:t>
            </a:r>
            <a:r>
              <a:rPr lang="en-US" sz="1200" dirty="0" err="1"/>
              <a:t>arXiv</a:t>
            </a:r>
            <a:r>
              <a:rPr lang="en-US" sz="1200" dirty="0"/>
              <a:t> 2020.</a:t>
            </a:r>
          </a:p>
          <a:p>
            <a:r>
              <a:rPr lang="en-US" sz="1200" dirty="0"/>
              <a:t>[3] Colleen Richey et al., “Voices obscured in complex environmental settings (voices) corpus”. </a:t>
            </a:r>
            <a:r>
              <a:rPr lang="en-US" sz="1200" dirty="0" err="1"/>
              <a:t>arXiv</a:t>
            </a:r>
            <a:r>
              <a:rPr lang="en-US" sz="1200" dirty="0"/>
              <a:t> 2018.</a:t>
            </a:r>
          </a:p>
        </p:txBody>
      </p:sp>
      <p:graphicFrame>
        <p:nvGraphicFramePr>
          <p:cNvPr id="9" name="Table 9">
            <a:extLst>
              <a:ext uri="{FF2B5EF4-FFF2-40B4-BE49-F238E27FC236}">
                <a16:creationId xmlns:a16="http://schemas.microsoft.com/office/drawing/2014/main" id="{3CBAC6DF-160D-9022-FEE0-B09515FF7E10}"/>
              </a:ext>
            </a:extLst>
          </p:cNvPr>
          <p:cNvGraphicFramePr>
            <a:graphicFrameLocks noGrp="1"/>
          </p:cNvGraphicFramePr>
          <p:nvPr>
            <p:extLst>
              <p:ext uri="{D42A27DB-BD31-4B8C-83A1-F6EECF244321}">
                <p14:modId xmlns:p14="http://schemas.microsoft.com/office/powerpoint/2010/main" val="3032245302"/>
              </p:ext>
            </p:extLst>
          </p:nvPr>
        </p:nvGraphicFramePr>
        <p:xfrm>
          <a:off x="623455" y="1976551"/>
          <a:ext cx="8229600" cy="1854200"/>
        </p:xfrm>
        <a:graphic>
          <a:graphicData uri="http://schemas.openxmlformats.org/drawingml/2006/table">
            <a:tbl>
              <a:tblPr firstRow="1" bandRow="1">
                <a:tableStyleId>{69CF1AB2-1976-4502-BF36-3FF5EA218861}</a:tableStyleId>
              </a:tblPr>
              <a:tblGrid>
                <a:gridCol w="2493818">
                  <a:extLst>
                    <a:ext uri="{9D8B030D-6E8A-4147-A177-3AD203B41FA5}">
                      <a16:colId xmlns:a16="http://schemas.microsoft.com/office/drawing/2014/main" val="2474375754"/>
                    </a:ext>
                  </a:extLst>
                </a:gridCol>
                <a:gridCol w="5735782">
                  <a:extLst>
                    <a:ext uri="{9D8B030D-6E8A-4147-A177-3AD203B41FA5}">
                      <a16:colId xmlns:a16="http://schemas.microsoft.com/office/drawing/2014/main" val="4066723688"/>
                    </a:ext>
                  </a:extLst>
                </a:gridCol>
              </a:tblGrid>
              <a:tr h="370840">
                <a:tc>
                  <a:txBody>
                    <a:bodyPr/>
                    <a:lstStyle/>
                    <a:p>
                      <a:r>
                        <a:rPr lang="en-US" sz="1400" b="0" dirty="0"/>
                        <a:t>Model</a:t>
                      </a:r>
                      <a:endParaRPr lang="en-US" b="0" dirty="0"/>
                    </a:p>
                  </a:txBody>
                  <a:tcPr/>
                </a:tc>
                <a:tc>
                  <a:txBody>
                    <a:bodyPr/>
                    <a:lstStyle/>
                    <a:p>
                      <a:r>
                        <a:rPr lang="en-US" b="0" dirty="0"/>
                        <a:t>DPRNN-</a:t>
                      </a:r>
                      <a:r>
                        <a:rPr lang="en-US" b="0" dirty="0" err="1"/>
                        <a:t>TasNet</a:t>
                      </a:r>
                      <a:r>
                        <a:rPr lang="en-US" b="0" dirty="0"/>
                        <a:t> [1]</a:t>
                      </a:r>
                    </a:p>
                  </a:txBody>
                  <a:tcPr/>
                </a:tc>
                <a:extLst>
                  <a:ext uri="{0D108BD9-81ED-4DB2-BD59-A6C34878D82A}">
                    <a16:rowId xmlns:a16="http://schemas.microsoft.com/office/drawing/2014/main" val="246147970"/>
                  </a:ext>
                </a:extLst>
              </a:tr>
              <a:tr h="370840">
                <a:tc>
                  <a:txBody>
                    <a:bodyPr/>
                    <a:lstStyle/>
                    <a:p>
                      <a:r>
                        <a:rPr lang="en-US" sz="1400" b="0" dirty="0"/>
                        <a:t>Clean Speech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Libri2Mix </a:t>
                      </a:r>
                      <a:r>
                        <a:rPr lang="en-US" sz="1400" b="0" dirty="0"/>
                        <a:t>[2]</a:t>
                      </a:r>
                    </a:p>
                  </a:txBody>
                  <a:tcPr/>
                </a:tc>
                <a:extLst>
                  <a:ext uri="{0D108BD9-81ED-4DB2-BD59-A6C34878D82A}">
                    <a16:rowId xmlns:a16="http://schemas.microsoft.com/office/drawing/2014/main" val="2350216801"/>
                  </a:ext>
                </a:extLst>
              </a:tr>
              <a:tr h="370840">
                <a:tc>
                  <a:txBody>
                    <a:bodyPr/>
                    <a:lstStyle/>
                    <a:p>
                      <a:r>
                        <a:rPr lang="en-US" sz="1400" b="0" dirty="0"/>
                        <a:t>Training Synthetic IRs </a:t>
                      </a:r>
                      <a:endParaRPr lang="en-US" b="0" dirty="0"/>
                    </a:p>
                  </a:txBody>
                  <a:tcPr/>
                </a:tc>
                <a:tc>
                  <a:txBody>
                    <a:bodyPr/>
                    <a:lstStyle/>
                    <a:p>
                      <a:r>
                        <a:rPr lang="en-US" sz="1400" b="0" dirty="0"/>
                        <a:t>GA, GWA, MESH2IR</a:t>
                      </a:r>
                      <a:endParaRPr lang="en-US" b="0" dirty="0"/>
                    </a:p>
                  </a:txBody>
                  <a:tcPr/>
                </a:tc>
                <a:extLst>
                  <a:ext uri="{0D108BD9-81ED-4DB2-BD59-A6C34878D82A}">
                    <a16:rowId xmlns:a16="http://schemas.microsoft.com/office/drawing/2014/main" val="1099680093"/>
                  </a:ext>
                </a:extLst>
              </a:tr>
              <a:tr h="370840">
                <a:tc>
                  <a:txBody>
                    <a:bodyPr/>
                    <a:lstStyle/>
                    <a:p>
                      <a:r>
                        <a:rPr lang="en-US" sz="1400" b="0" dirty="0"/>
                        <a:t>Test Reverberant Speech</a:t>
                      </a:r>
                      <a:endParaRPr lang="en-US" b="0" dirty="0"/>
                    </a:p>
                  </a:txBody>
                  <a:tcPr/>
                </a:tc>
                <a:tc>
                  <a:txBody>
                    <a:bodyPr/>
                    <a:lstStyle/>
                    <a:p>
                      <a:r>
                        <a:rPr lang="en-US" dirty="0" err="1"/>
                        <a:t>VOiCES</a:t>
                      </a:r>
                      <a:r>
                        <a:rPr lang="en-US" dirty="0"/>
                        <a:t> dataset [3]</a:t>
                      </a:r>
                      <a:endParaRPr lang="en-US" b="0" dirty="0"/>
                    </a:p>
                  </a:txBody>
                  <a:tcPr/>
                </a:tc>
                <a:extLst>
                  <a:ext uri="{0D108BD9-81ED-4DB2-BD59-A6C34878D82A}">
                    <a16:rowId xmlns:a16="http://schemas.microsoft.com/office/drawing/2014/main" val="328645697"/>
                  </a:ext>
                </a:extLst>
              </a:tr>
              <a:tr h="370840">
                <a:tc>
                  <a:txBody>
                    <a:bodyPr/>
                    <a:lstStyle/>
                    <a:p>
                      <a:r>
                        <a:rPr lang="en-US" b="0" dirty="0"/>
                        <a:t>Metrics</a:t>
                      </a:r>
                    </a:p>
                  </a:txBody>
                  <a:tcPr/>
                </a:tc>
                <a:tc>
                  <a:txBody>
                    <a:bodyPr/>
                    <a:lstStyle/>
                    <a:p>
                      <a:r>
                        <a:rPr lang="en-US" dirty="0"/>
                        <a:t>Scale-Invariant Signal Distortion Ratio (SI-</a:t>
                      </a:r>
                      <a:r>
                        <a:rPr lang="en-US" dirty="0" err="1"/>
                        <a:t>SDRi</a:t>
                      </a:r>
                      <a:r>
                        <a:rPr lang="en-US" dirty="0"/>
                        <a:t>) </a:t>
                      </a:r>
                      <a:endParaRPr lang="en-US" b="0" dirty="0"/>
                    </a:p>
                  </a:txBody>
                  <a:tcPr/>
                </a:tc>
                <a:extLst>
                  <a:ext uri="{0D108BD9-81ED-4DB2-BD59-A6C34878D82A}">
                    <a16:rowId xmlns:a16="http://schemas.microsoft.com/office/drawing/2014/main" val="2909814258"/>
                  </a:ext>
                </a:extLst>
              </a:tr>
            </a:tbl>
          </a:graphicData>
        </a:graphic>
      </p:graphicFrame>
    </p:spTree>
    <p:extLst>
      <p:ext uri="{BB962C8B-B14F-4D97-AF65-F5344CB8AC3E}">
        <p14:creationId xmlns:p14="http://schemas.microsoft.com/office/powerpoint/2010/main" val="3466876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Speech </a:t>
            </a:r>
            <a:r>
              <a:rPr lang="en-US" dirty="0" err="1"/>
              <a:t>Seperation</a:t>
            </a:r>
            <a:endParaRPr lang="en-US" dirty="0"/>
          </a:p>
        </p:txBody>
      </p:sp>
      <p:sp>
        <p:nvSpPr>
          <p:cNvPr id="7" name="TextBox 6">
            <a:extLst>
              <a:ext uri="{FF2B5EF4-FFF2-40B4-BE49-F238E27FC236}">
                <a16:creationId xmlns:a16="http://schemas.microsoft.com/office/drawing/2014/main" id="{EC19C14E-3F8C-B7D9-1545-4790178386DA}"/>
              </a:ext>
            </a:extLst>
          </p:cNvPr>
          <p:cNvSpPr txBox="1"/>
          <p:nvPr/>
        </p:nvSpPr>
        <p:spPr>
          <a:xfrm>
            <a:off x="620315" y="1231760"/>
            <a:ext cx="7987904" cy="830997"/>
          </a:xfrm>
          <a:prstGeom prst="rect">
            <a:avLst/>
          </a:prstGeom>
          <a:noFill/>
        </p:spPr>
        <p:txBody>
          <a:bodyPr wrap="square" rtlCol="0">
            <a:spAutoFit/>
          </a:bodyPr>
          <a:lstStyle/>
          <a:p>
            <a:r>
              <a:rPr lang="en-US" sz="1200" b="1" dirty="0"/>
              <a:t>Table 3: Speech separation results in the presence of reverberation are shown below. We report the improvement in the Scale-Invariant Signal Distortion Ratio (SI-</a:t>
            </a:r>
            <a:r>
              <a:rPr lang="en-US" sz="1200" b="1" dirty="0" err="1"/>
              <a:t>SDRi</a:t>
            </a:r>
            <a:r>
              <a:rPr lang="en-US" sz="1200" b="1" dirty="0"/>
              <a:t>) over the reverberant mixture. Higher Si-</a:t>
            </a:r>
            <a:r>
              <a:rPr lang="en-US" sz="1200" b="1" dirty="0" err="1"/>
              <a:t>SDRi</a:t>
            </a:r>
            <a:r>
              <a:rPr lang="en-US" sz="1200" b="1" dirty="0"/>
              <a:t> is better. We report performance on reverberant mixtures generated in four different room configurations present in the </a:t>
            </a:r>
            <a:r>
              <a:rPr lang="en-US" sz="1200" b="1" dirty="0" err="1"/>
              <a:t>VOiCES</a:t>
            </a:r>
            <a:r>
              <a:rPr lang="en-US" sz="1200" b="1" dirty="0"/>
              <a:t> dataset.</a:t>
            </a:r>
          </a:p>
        </p:txBody>
      </p:sp>
      <p:graphicFrame>
        <p:nvGraphicFramePr>
          <p:cNvPr id="3" name="Table 3">
            <a:extLst>
              <a:ext uri="{FF2B5EF4-FFF2-40B4-BE49-F238E27FC236}">
                <a16:creationId xmlns:a16="http://schemas.microsoft.com/office/drawing/2014/main" id="{8DFE39F6-2A84-9223-6053-B2E7E74BC410}"/>
              </a:ext>
            </a:extLst>
          </p:cNvPr>
          <p:cNvGraphicFramePr>
            <a:graphicFrameLocks noGrp="1"/>
          </p:cNvGraphicFramePr>
          <p:nvPr>
            <p:extLst>
              <p:ext uri="{D42A27DB-BD31-4B8C-83A1-F6EECF244321}">
                <p14:modId xmlns:p14="http://schemas.microsoft.com/office/powerpoint/2010/main" val="3372273897"/>
              </p:ext>
            </p:extLst>
          </p:nvPr>
        </p:nvGraphicFramePr>
        <p:xfrm>
          <a:off x="721520" y="2078234"/>
          <a:ext cx="7700960" cy="2012564"/>
        </p:xfrm>
        <a:graphic>
          <a:graphicData uri="http://schemas.openxmlformats.org/drawingml/2006/table">
            <a:tbl>
              <a:tblPr firstRow="1" bandRow="1">
                <a:tableStyleId>{5C22544A-7EE6-4342-B048-85BDC9FD1C3A}</a:tableStyleId>
              </a:tblPr>
              <a:tblGrid>
                <a:gridCol w="1728786">
                  <a:extLst>
                    <a:ext uri="{9D8B030D-6E8A-4147-A177-3AD203B41FA5}">
                      <a16:colId xmlns:a16="http://schemas.microsoft.com/office/drawing/2014/main" val="4218407620"/>
                    </a:ext>
                  </a:extLst>
                </a:gridCol>
                <a:gridCol w="1351598">
                  <a:extLst>
                    <a:ext uri="{9D8B030D-6E8A-4147-A177-3AD203B41FA5}">
                      <a16:colId xmlns:a16="http://schemas.microsoft.com/office/drawing/2014/main" val="2386750319"/>
                    </a:ext>
                  </a:extLst>
                </a:gridCol>
                <a:gridCol w="1540192">
                  <a:extLst>
                    <a:ext uri="{9D8B030D-6E8A-4147-A177-3AD203B41FA5}">
                      <a16:colId xmlns:a16="http://schemas.microsoft.com/office/drawing/2014/main" val="1219096089"/>
                    </a:ext>
                  </a:extLst>
                </a:gridCol>
                <a:gridCol w="1540192">
                  <a:extLst>
                    <a:ext uri="{9D8B030D-6E8A-4147-A177-3AD203B41FA5}">
                      <a16:colId xmlns:a16="http://schemas.microsoft.com/office/drawing/2014/main" val="1321962140"/>
                    </a:ext>
                  </a:extLst>
                </a:gridCol>
                <a:gridCol w="1540192">
                  <a:extLst>
                    <a:ext uri="{9D8B030D-6E8A-4147-A177-3AD203B41FA5}">
                      <a16:colId xmlns:a16="http://schemas.microsoft.com/office/drawing/2014/main" val="2951685333"/>
                    </a:ext>
                  </a:extLst>
                </a:gridCol>
              </a:tblGrid>
              <a:tr h="484834">
                <a:tc>
                  <a:txBody>
                    <a:bodyPr/>
                    <a:lstStyle/>
                    <a:p>
                      <a:pPr algn="ctr"/>
                      <a:r>
                        <a:rPr lang="en-US" dirty="0"/>
                        <a:t>Training Dataset</a:t>
                      </a:r>
                    </a:p>
                  </a:txBody>
                  <a:tcPr/>
                </a:tc>
                <a:tc gridSpan="4">
                  <a:txBody>
                    <a:bodyPr/>
                    <a:lstStyle/>
                    <a:p>
                      <a:pPr algn="ctr"/>
                      <a:r>
                        <a:rPr lang="en-US" dirty="0"/>
                        <a:t>SI-</a:t>
                      </a:r>
                      <a:r>
                        <a:rPr lang="en-US" dirty="0" err="1"/>
                        <a:t>SDRi</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25202751"/>
                  </a:ext>
                </a:extLst>
              </a:tr>
              <a:tr h="347632">
                <a:tc>
                  <a:txBody>
                    <a:bodyPr/>
                    <a:lstStyle/>
                    <a:p>
                      <a:pPr algn="ctr"/>
                      <a:endParaRPr lang="en-US" dirty="0"/>
                    </a:p>
                  </a:txBody>
                  <a:tcPr/>
                </a:tc>
                <a:tc>
                  <a:txBody>
                    <a:bodyPr/>
                    <a:lstStyle/>
                    <a:p>
                      <a:pPr algn="ctr"/>
                      <a:r>
                        <a:rPr lang="en-US" dirty="0"/>
                        <a:t>Room 1</a:t>
                      </a:r>
                    </a:p>
                  </a:txBody>
                  <a:tcPr/>
                </a:tc>
                <a:tc>
                  <a:txBody>
                    <a:bodyPr/>
                    <a:lstStyle/>
                    <a:p>
                      <a:pPr algn="ctr"/>
                      <a:r>
                        <a:rPr lang="en-US" dirty="0"/>
                        <a:t>Room 2</a:t>
                      </a:r>
                    </a:p>
                  </a:txBody>
                  <a:tcPr/>
                </a:tc>
                <a:tc>
                  <a:txBody>
                    <a:bodyPr/>
                    <a:lstStyle/>
                    <a:p>
                      <a:pPr algn="ctr"/>
                      <a:r>
                        <a:rPr lang="en-US" dirty="0"/>
                        <a:t>Room 3</a:t>
                      </a:r>
                    </a:p>
                  </a:txBody>
                  <a:tcPr/>
                </a:tc>
                <a:tc>
                  <a:txBody>
                    <a:bodyPr/>
                    <a:lstStyle/>
                    <a:p>
                      <a:pPr algn="ctr"/>
                      <a:r>
                        <a:rPr lang="en-US" dirty="0"/>
                        <a:t>Room 4</a:t>
                      </a:r>
                    </a:p>
                  </a:txBody>
                  <a:tcPr/>
                </a:tc>
                <a:extLst>
                  <a:ext uri="{0D108BD9-81ED-4DB2-BD59-A6C34878D82A}">
                    <a16:rowId xmlns:a16="http://schemas.microsoft.com/office/drawing/2014/main" val="39509687"/>
                  </a:ext>
                </a:extLst>
              </a:tr>
              <a:tr h="347632">
                <a:tc>
                  <a:txBody>
                    <a:bodyPr/>
                    <a:lstStyle/>
                    <a:p>
                      <a:pPr algn="ctr"/>
                      <a:r>
                        <a:rPr lang="en-US" dirty="0"/>
                        <a:t>GA [1]</a:t>
                      </a:r>
                    </a:p>
                  </a:txBody>
                  <a:tcPr/>
                </a:tc>
                <a:tc>
                  <a:txBody>
                    <a:bodyPr/>
                    <a:lstStyle/>
                    <a:p>
                      <a:pPr algn="ctr"/>
                      <a:r>
                        <a:rPr lang="en-US" dirty="0"/>
                        <a:t>2.26</a:t>
                      </a:r>
                    </a:p>
                  </a:txBody>
                  <a:tcPr/>
                </a:tc>
                <a:tc>
                  <a:txBody>
                    <a:bodyPr/>
                    <a:lstStyle/>
                    <a:p>
                      <a:pPr algn="ctr"/>
                      <a:r>
                        <a:rPr lang="en-US" dirty="0"/>
                        <a:t>2.22</a:t>
                      </a:r>
                    </a:p>
                  </a:txBody>
                  <a:tcPr/>
                </a:tc>
                <a:tc>
                  <a:txBody>
                    <a:bodyPr/>
                    <a:lstStyle/>
                    <a:p>
                      <a:pPr algn="ctr"/>
                      <a:r>
                        <a:rPr lang="en-US" dirty="0"/>
                        <a:t>1.33</a:t>
                      </a:r>
                    </a:p>
                  </a:txBody>
                  <a:tcPr/>
                </a:tc>
                <a:tc>
                  <a:txBody>
                    <a:bodyPr/>
                    <a:lstStyle/>
                    <a:p>
                      <a:pPr algn="ctr"/>
                      <a:r>
                        <a:rPr lang="en-US" dirty="0"/>
                        <a:t>2.35</a:t>
                      </a:r>
                    </a:p>
                  </a:txBody>
                  <a:tcPr/>
                </a:tc>
                <a:extLst>
                  <a:ext uri="{0D108BD9-81ED-4DB2-BD59-A6C34878D82A}">
                    <a16:rowId xmlns:a16="http://schemas.microsoft.com/office/drawing/2014/main" val="1721178092"/>
                  </a:ext>
                </a:extLst>
              </a:tr>
              <a:tr h="347632">
                <a:tc>
                  <a:txBody>
                    <a:bodyPr/>
                    <a:lstStyle/>
                    <a:p>
                      <a:pPr algn="ctr"/>
                      <a:r>
                        <a:rPr lang="en-US" b="1" dirty="0"/>
                        <a:t>GWA [2]</a:t>
                      </a:r>
                    </a:p>
                  </a:txBody>
                  <a:tcPr/>
                </a:tc>
                <a:tc>
                  <a:txBody>
                    <a:bodyPr/>
                    <a:lstStyle/>
                    <a:p>
                      <a:pPr algn="ctr"/>
                      <a:r>
                        <a:rPr lang="en-US" b="1" dirty="0"/>
                        <a:t>4.75</a:t>
                      </a:r>
                    </a:p>
                  </a:txBody>
                  <a:tcPr/>
                </a:tc>
                <a:tc>
                  <a:txBody>
                    <a:bodyPr/>
                    <a:lstStyle/>
                    <a:p>
                      <a:pPr algn="ctr"/>
                      <a:r>
                        <a:rPr lang="en-US" b="1" dirty="0"/>
                        <a:t>4.75</a:t>
                      </a:r>
                    </a:p>
                  </a:txBody>
                  <a:tcPr/>
                </a:tc>
                <a:tc>
                  <a:txBody>
                    <a:bodyPr/>
                    <a:lstStyle/>
                    <a:p>
                      <a:pPr algn="ctr"/>
                      <a:r>
                        <a:rPr lang="en-US" b="1" dirty="0"/>
                        <a:t>2.41</a:t>
                      </a:r>
                    </a:p>
                  </a:txBody>
                  <a:tcPr/>
                </a:tc>
                <a:tc>
                  <a:txBody>
                    <a:bodyPr/>
                    <a:lstStyle/>
                    <a:p>
                      <a:pPr algn="ctr"/>
                      <a:r>
                        <a:rPr lang="en-US" b="1" dirty="0"/>
                        <a:t>4.91</a:t>
                      </a:r>
                    </a:p>
                  </a:txBody>
                  <a:tcPr/>
                </a:tc>
                <a:extLst>
                  <a:ext uri="{0D108BD9-81ED-4DB2-BD59-A6C34878D82A}">
                    <a16:rowId xmlns:a16="http://schemas.microsoft.com/office/drawing/2014/main" val="2302104609"/>
                  </a:ext>
                </a:extLst>
              </a:tr>
              <a:tr h="484834">
                <a:tc>
                  <a:txBody>
                    <a:bodyPr/>
                    <a:lstStyle/>
                    <a:p>
                      <a:pPr algn="ctr"/>
                      <a:r>
                        <a:rPr lang="en-US" b="1" dirty="0"/>
                        <a:t>MESH2IR (Ours)</a:t>
                      </a:r>
                    </a:p>
                  </a:txBody>
                  <a:tcPr/>
                </a:tc>
                <a:tc>
                  <a:txBody>
                    <a:bodyPr/>
                    <a:lstStyle/>
                    <a:p>
                      <a:pPr algn="ctr"/>
                      <a:r>
                        <a:rPr lang="en-US" b="1" dirty="0"/>
                        <a:t>4.91</a:t>
                      </a:r>
                    </a:p>
                  </a:txBody>
                  <a:tcPr/>
                </a:tc>
                <a:tc>
                  <a:txBody>
                    <a:bodyPr/>
                    <a:lstStyle/>
                    <a:p>
                      <a:pPr algn="ctr"/>
                      <a:r>
                        <a:rPr lang="en-US" b="1" dirty="0"/>
                        <a:t>4.89</a:t>
                      </a:r>
                    </a:p>
                  </a:txBody>
                  <a:tcPr/>
                </a:tc>
                <a:tc>
                  <a:txBody>
                    <a:bodyPr/>
                    <a:lstStyle/>
                    <a:p>
                      <a:pPr algn="ctr"/>
                      <a:r>
                        <a:rPr lang="en-US" b="1" dirty="0"/>
                        <a:t>2.54</a:t>
                      </a:r>
                    </a:p>
                  </a:txBody>
                  <a:tcPr/>
                </a:tc>
                <a:tc>
                  <a:txBody>
                    <a:bodyPr/>
                    <a:lstStyle/>
                    <a:p>
                      <a:pPr algn="ctr"/>
                      <a:r>
                        <a:rPr lang="en-US" b="1" dirty="0"/>
                        <a:t>5.13</a:t>
                      </a:r>
                    </a:p>
                  </a:txBody>
                  <a:tcPr/>
                </a:tc>
                <a:extLst>
                  <a:ext uri="{0D108BD9-81ED-4DB2-BD59-A6C34878D82A}">
                    <a16:rowId xmlns:a16="http://schemas.microsoft.com/office/drawing/2014/main" val="621557811"/>
                  </a:ext>
                </a:extLst>
              </a:tr>
            </a:tbl>
          </a:graphicData>
        </a:graphic>
      </p:graphicFrame>
      <p:sp>
        <p:nvSpPr>
          <p:cNvPr id="2" name="TextBox 1">
            <a:extLst>
              <a:ext uri="{FF2B5EF4-FFF2-40B4-BE49-F238E27FC236}">
                <a16:creationId xmlns:a16="http://schemas.microsoft.com/office/drawing/2014/main" id="{5F5585D8-2A65-DE91-0208-6388B94B81DE}"/>
              </a:ext>
            </a:extLst>
          </p:cNvPr>
          <p:cNvSpPr txBox="1"/>
          <p:nvPr/>
        </p:nvSpPr>
        <p:spPr>
          <a:xfrm>
            <a:off x="0" y="4382780"/>
            <a:ext cx="9144000" cy="769441"/>
          </a:xfrm>
          <a:prstGeom prst="rect">
            <a:avLst/>
          </a:prstGeom>
          <a:solidFill>
            <a:schemeClr val="tx2"/>
          </a:solidFill>
        </p:spPr>
        <p:txBody>
          <a:bodyPr wrap="square">
            <a:spAutoFit/>
          </a:bodyPr>
          <a:lstStyle/>
          <a:p>
            <a:r>
              <a:rPr lang="en-US" sz="1100" dirty="0"/>
              <a:t>[1] </a:t>
            </a:r>
            <a:r>
              <a:rPr lang="en-US" sz="1100" dirty="0" err="1"/>
              <a:t>Zhenyu</a:t>
            </a:r>
            <a:r>
              <a:rPr lang="en-US" sz="1100" dirty="0"/>
              <a:t> Tang, </a:t>
            </a:r>
            <a:r>
              <a:rPr lang="en-US" sz="1100" dirty="0" err="1"/>
              <a:t>Lianwu</a:t>
            </a:r>
            <a:r>
              <a:rPr lang="en-US" sz="1100" dirty="0"/>
              <a:t> Chen, Bo Wu, Dong Yu, and Dinesh </a:t>
            </a:r>
            <a:r>
              <a:rPr lang="en-US" sz="1100" dirty="0" err="1"/>
              <a:t>Manocha</a:t>
            </a:r>
            <a:r>
              <a:rPr lang="en-US" sz="1100" dirty="0"/>
              <a:t>. 2020. Improving Reverberant Speech Training Using Diffuse Acoustic Simulation. In ICASSP. IEEE, 6969–6973</a:t>
            </a:r>
          </a:p>
          <a:p>
            <a:r>
              <a:rPr lang="en-US" sz="1100" dirty="0"/>
              <a:t>[2] </a:t>
            </a:r>
            <a:r>
              <a:rPr lang="en-US" sz="1100" dirty="0" err="1"/>
              <a:t>Zhenyu</a:t>
            </a:r>
            <a:r>
              <a:rPr lang="en-US" sz="1100" dirty="0"/>
              <a:t> Tang, Rohith </a:t>
            </a:r>
            <a:r>
              <a:rPr lang="en-US" sz="1100" dirty="0" err="1"/>
              <a:t>Aralikatti</a:t>
            </a:r>
            <a:r>
              <a:rPr lang="en-US" sz="1100" dirty="0"/>
              <a:t>, Anton Ratnarajah, and Dinesh </a:t>
            </a:r>
            <a:r>
              <a:rPr lang="en-US" sz="1100" dirty="0" err="1"/>
              <a:t>Manocha</a:t>
            </a:r>
            <a:r>
              <a:rPr lang="en-US" sz="1100" dirty="0"/>
              <a:t>. 2022. GWA: A Large High-Quality Acoustic Dataset for Audio Processing. </a:t>
            </a:r>
            <a:r>
              <a:rPr lang="en-US" sz="1100" dirty="0" err="1"/>
              <a:t>ArXiv</a:t>
            </a:r>
            <a:r>
              <a:rPr lang="en-US" sz="1100" dirty="0"/>
              <a:t> abs/2204.01787 (2022).</a:t>
            </a:r>
          </a:p>
        </p:txBody>
      </p:sp>
    </p:spTree>
    <p:extLst>
      <p:ext uri="{BB962C8B-B14F-4D97-AF65-F5344CB8AC3E}">
        <p14:creationId xmlns:p14="http://schemas.microsoft.com/office/powerpoint/2010/main" val="2098281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Conclusion</a:t>
            </a:r>
          </a:p>
        </p:txBody>
      </p:sp>
      <p:sp>
        <p:nvSpPr>
          <p:cNvPr id="4" name="Shape 113">
            <a:extLst>
              <a:ext uri="{FF2B5EF4-FFF2-40B4-BE49-F238E27FC236}">
                <a16:creationId xmlns:a16="http://schemas.microsoft.com/office/drawing/2014/main" id="{611C97CE-4E9E-4C95-970A-2721894A63A6}"/>
              </a:ext>
            </a:extLst>
          </p:cNvPr>
          <p:cNvSpPr txBox="1">
            <a:spLocks noGrp="1"/>
          </p:cNvSpPr>
          <p:nvPr/>
        </p:nvSpPr>
        <p:spPr>
          <a:xfrm>
            <a:off x="184704" y="934679"/>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We present a novel neural-network-based MESH2IR architecture to generate thousands of IRs for a given furnished indoor 3D scene on the fly.</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We show that the IRs predicted by our MESH2IR in unseen indoor 3D scenes are highly similar to the ground truth IRs generated from the GWA dataset, which is used to train our MESH2IR.  </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endParaRPr lang="en-US" sz="2000" dirty="0"/>
          </a:p>
        </p:txBody>
      </p:sp>
      <p:pic>
        <p:nvPicPr>
          <p:cNvPr id="2" name="Picture 1" descr="Text&#10;&#10;Description automatically generated with medium confidence">
            <a:extLst>
              <a:ext uri="{FF2B5EF4-FFF2-40B4-BE49-F238E27FC236}">
                <a16:creationId xmlns:a16="http://schemas.microsoft.com/office/drawing/2014/main" id="{4CC23087-B1C2-9369-A9E3-25ECB4BA675A}"/>
              </a:ext>
            </a:extLst>
          </p:cNvPr>
          <p:cNvPicPr>
            <a:picLocks noChangeAspect="1"/>
          </p:cNvPicPr>
          <p:nvPr/>
        </p:nvPicPr>
        <p:blipFill>
          <a:blip r:embed="rId3"/>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2062463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Text Placeholder 2">
            <a:extLst>
              <a:ext uri="{FF2B5EF4-FFF2-40B4-BE49-F238E27FC236}">
                <a16:creationId xmlns:a16="http://schemas.microsoft.com/office/drawing/2014/main" id="{3D04A538-F79F-4FF2-9404-289602319A3F}"/>
              </a:ext>
            </a:extLst>
          </p:cNvPr>
          <p:cNvSpPr>
            <a:spLocks noGrp="1"/>
          </p:cNvSpPr>
          <p:nvPr>
            <p:ph type="body"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3D Indoor Scene</a:t>
            </a:r>
          </a:p>
        </p:txBody>
      </p:sp>
      <p:sp>
        <p:nvSpPr>
          <p:cNvPr id="4" name="Shape 113">
            <a:extLst>
              <a:ext uri="{FF2B5EF4-FFF2-40B4-BE49-F238E27FC236}">
                <a16:creationId xmlns:a16="http://schemas.microsoft.com/office/drawing/2014/main" id="{611C97CE-4E9E-4C95-970A-2721894A63A6}"/>
              </a:ext>
            </a:extLst>
          </p:cNvPr>
          <p:cNvSpPr txBox="1">
            <a:spLocks noGrp="1"/>
          </p:cNvSpPr>
          <p:nvPr/>
        </p:nvSpPr>
        <p:spPr>
          <a:xfrm>
            <a:off x="113266" y="1238659"/>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endParaRPr lang="en-US" sz="2000" dirty="0"/>
          </a:p>
        </p:txBody>
      </p:sp>
      <p:pic>
        <p:nvPicPr>
          <p:cNvPr id="3" name="Picture 2" descr="A collage of a room&#10;&#10;Description automatically generated with low confidence">
            <a:extLst>
              <a:ext uri="{FF2B5EF4-FFF2-40B4-BE49-F238E27FC236}">
                <a16:creationId xmlns:a16="http://schemas.microsoft.com/office/drawing/2014/main" id="{39B71C7F-B714-BE0E-072D-7F79B8F37F2D}"/>
              </a:ext>
            </a:extLst>
          </p:cNvPr>
          <p:cNvPicPr>
            <a:picLocks noChangeAspect="1"/>
          </p:cNvPicPr>
          <p:nvPr/>
        </p:nvPicPr>
        <p:blipFill>
          <a:blip r:embed="rId3"/>
          <a:stretch>
            <a:fillRect/>
          </a:stretch>
        </p:blipFill>
        <p:spPr>
          <a:xfrm>
            <a:off x="2325290" y="1200447"/>
            <a:ext cx="4654154" cy="3066231"/>
          </a:xfrm>
          <a:prstGeom prst="rect">
            <a:avLst/>
          </a:prstGeom>
        </p:spPr>
      </p:pic>
      <p:sp>
        <p:nvSpPr>
          <p:cNvPr id="5" name="TextBox 4">
            <a:extLst>
              <a:ext uri="{FF2B5EF4-FFF2-40B4-BE49-F238E27FC236}">
                <a16:creationId xmlns:a16="http://schemas.microsoft.com/office/drawing/2014/main" id="{439D93B4-AA62-7502-44D6-C64ADFB6B0C5}"/>
              </a:ext>
            </a:extLst>
          </p:cNvPr>
          <p:cNvSpPr txBox="1"/>
          <p:nvPr/>
        </p:nvSpPr>
        <p:spPr>
          <a:xfrm>
            <a:off x="3839765" y="4304890"/>
            <a:ext cx="1693068" cy="307777"/>
          </a:xfrm>
          <a:prstGeom prst="rect">
            <a:avLst/>
          </a:prstGeom>
          <a:noFill/>
          <a:ln w="12700">
            <a:solidFill>
              <a:schemeClr val="tx1"/>
            </a:solidFill>
          </a:ln>
        </p:spPr>
        <p:txBody>
          <a:bodyPr wrap="square" rtlCol="0">
            <a:spAutoFit/>
          </a:bodyPr>
          <a:lstStyle/>
          <a:p>
            <a:r>
              <a:rPr lang="en-US" b="1" dirty="0"/>
              <a:t>3D-Front Dataset</a:t>
            </a:r>
          </a:p>
        </p:txBody>
      </p:sp>
      <p:sp>
        <p:nvSpPr>
          <p:cNvPr id="2" name="TextBox 1">
            <a:extLst>
              <a:ext uri="{FF2B5EF4-FFF2-40B4-BE49-F238E27FC236}">
                <a16:creationId xmlns:a16="http://schemas.microsoft.com/office/drawing/2014/main" id="{F21E1425-AAA8-7650-2186-7ECECD9C3437}"/>
              </a:ext>
            </a:extLst>
          </p:cNvPr>
          <p:cNvSpPr txBox="1"/>
          <p:nvPr/>
        </p:nvSpPr>
        <p:spPr>
          <a:xfrm>
            <a:off x="-1" y="4737466"/>
            <a:ext cx="9144000" cy="400110"/>
          </a:xfrm>
          <a:prstGeom prst="rect">
            <a:avLst/>
          </a:prstGeom>
          <a:solidFill>
            <a:schemeClr val="tx2"/>
          </a:solidFill>
        </p:spPr>
        <p:txBody>
          <a:bodyPr wrap="square">
            <a:spAutoFit/>
          </a:bodyPr>
          <a:lstStyle/>
          <a:p>
            <a:r>
              <a:rPr lang="en-US" sz="1000" dirty="0"/>
              <a:t>Huan Fu, Bowen Cai, Lin Gao, Ling-Xiao Zhang, Jiaming Wang, Cao Li, </a:t>
            </a:r>
            <a:r>
              <a:rPr lang="en-US" sz="1000" dirty="0" err="1"/>
              <a:t>Qixun</a:t>
            </a:r>
            <a:r>
              <a:rPr lang="en-US" sz="1000" dirty="0"/>
              <a:t> Zeng, </a:t>
            </a:r>
            <a:r>
              <a:rPr lang="en-US" sz="1000" dirty="0" err="1"/>
              <a:t>Chengyue</a:t>
            </a:r>
            <a:r>
              <a:rPr lang="en-US" sz="1000" dirty="0"/>
              <a:t> Sun, </a:t>
            </a:r>
            <a:r>
              <a:rPr lang="en-US" sz="1000" dirty="0" err="1"/>
              <a:t>Rongfei</a:t>
            </a:r>
            <a:r>
              <a:rPr lang="en-US" sz="1000" dirty="0"/>
              <a:t> Jia, </a:t>
            </a:r>
            <a:r>
              <a:rPr lang="en-US" sz="1000" dirty="0" err="1"/>
              <a:t>Binqiang</a:t>
            </a:r>
            <a:r>
              <a:rPr lang="en-US" sz="1000" dirty="0"/>
              <a:t> Zhao, et al. 2021. </a:t>
            </a:r>
            <a:r>
              <a:rPr lang="en-US" sz="1000" b="1" dirty="0"/>
              <a:t>3d-front: 3d furnished rooms with layouts and semantics</a:t>
            </a:r>
            <a:r>
              <a:rPr lang="en-US" sz="1000" dirty="0"/>
              <a:t>. In Proceedings of the IEEE/CVF International Conference on Computer Vision. 10933–10942.</a:t>
            </a:r>
          </a:p>
        </p:txBody>
      </p:sp>
    </p:spTree>
    <p:extLst>
      <p:ext uri="{BB962C8B-B14F-4D97-AF65-F5344CB8AC3E}">
        <p14:creationId xmlns:p14="http://schemas.microsoft.com/office/powerpoint/2010/main" val="69800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GWA Dataset</a:t>
            </a:r>
          </a:p>
        </p:txBody>
      </p:sp>
      <p:sp>
        <p:nvSpPr>
          <p:cNvPr id="4" name="Shape 113">
            <a:extLst>
              <a:ext uri="{FF2B5EF4-FFF2-40B4-BE49-F238E27FC236}">
                <a16:creationId xmlns:a16="http://schemas.microsoft.com/office/drawing/2014/main" id="{611C97CE-4E9E-4C95-970A-2721894A63A6}"/>
              </a:ext>
            </a:extLst>
          </p:cNvPr>
          <p:cNvSpPr txBox="1">
            <a:spLocks noGrp="1"/>
          </p:cNvSpPr>
          <p:nvPr/>
        </p:nvSpPr>
        <p:spPr>
          <a:xfrm>
            <a:off x="113266" y="1238659"/>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GWA dataset consists of 2 million acoustic impulse responses (IRs) simulated on 3D-Front Dataset.</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The IRs are simulated using hybrid method to create high quality low-frequency and high-frequency wave effects.</a:t>
            </a:r>
          </a:p>
        </p:txBody>
      </p:sp>
      <p:sp>
        <p:nvSpPr>
          <p:cNvPr id="2" name="TextBox 1">
            <a:extLst>
              <a:ext uri="{FF2B5EF4-FFF2-40B4-BE49-F238E27FC236}">
                <a16:creationId xmlns:a16="http://schemas.microsoft.com/office/drawing/2014/main" id="{481EF4EC-6A3F-73E0-21CC-D73558CB83CB}"/>
              </a:ext>
            </a:extLst>
          </p:cNvPr>
          <p:cNvSpPr txBox="1"/>
          <p:nvPr/>
        </p:nvSpPr>
        <p:spPr>
          <a:xfrm>
            <a:off x="-1" y="4737466"/>
            <a:ext cx="9144000" cy="400110"/>
          </a:xfrm>
          <a:prstGeom prst="rect">
            <a:avLst/>
          </a:prstGeom>
          <a:solidFill>
            <a:schemeClr val="tx2"/>
          </a:solidFill>
        </p:spPr>
        <p:txBody>
          <a:bodyPr wrap="square">
            <a:spAutoFit/>
          </a:bodyPr>
          <a:lstStyle/>
          <a:p>
            <a:r>
              <a:rPr lang="en-US" sz="1000" dirty="0" err="1"/>
              <a:t>Zhenyu</a:t>
            </a:r>
            <a:r>
              <a:rPr lang="en-US" sz="1000" dirty="0"/>
              <a:t> Tang, Rohith </a:t>
            </a:r>
            <a:r>
              <a:rPr lang="en-US" sz="1000" dirty="0" err="1"/>
              <a:t>Aralikatti</a:t>
            </a:r>
            <a:r>
              <a:rPr lang="en-US" sz="1000" dirty="0"/>
              <a:t>, Anton Ratnarajah, and Dinesh </a:t>
            </a:r>
            <a:r>
              <a:rPr lang="en-US" sz="1000" dirty="0" err="1"/>
              <a:t>Manocha</a:t>
            </a:r>
            <a:r>
              <a:rPr lang="en-US" sz="1000" dirty="0"/>
              <a:t>. 2022. </a:t>
            </a:r>
            <a:r>
              <a:rPr lang="en-US" sz="1000" b="1" dirty="0"/>
              <a:t>GWA: A Large High-Quality Acoustic Dataset for Audio Processing</a:t>
            </a:r>
            <a:r>
              <a:rPr lang="en-US" sz="1000" dirty="0"/>
              <a:t>. </a:t>
            </a:r>
            <a:r>
              <a:rPr lang="en-US" sz="1000" dirty="0" err="1"/>
              <a:t>ArXiv</a:t>
            </a:r>
            <a:r>
              <a:rPr lang="en-US" sz="1000" dirty="0"/>
              <a:t> abs/2204.01787 (2022).</a:t>
            </a:r>
          </a:p>
        </p:txBody>
      </p:sp>
    </p:spTree>
    <p:extLst>
      <p:ext uri="{BB962C8B-B14F-4D97-AF65-F5344CB8AC3E}">
        <p14:creationId xmlns:p14="http://schemas.microsoft.com/office/powerpoint/2010/main" val="49039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IR Representation</a:t>
            </a:r>
          </a:p>
        </p:txBody>
      </p:sp>
      <p:sp>
        <p:nvSpPr>
          <p:cNvPr id="4" name="Shape 113">
            <a:extLst>
              <a:ext uri="{FF2B5EF4-FFF2-40B4-BE49-F238E27FC236}">
                <a16:creationId xmlns:a16="http://schemas.microsoft.com/office/drawing/2014/main" id="{3D26F5E5-3BBF-61BB-FFA7-CE0D743657F3}"/>
              </a:ext>
            </a:extLst>
          </p:cNvPr>
          <p:cNvSpPr txBox="1">
            <a:spLocks noGrp="1"/>
          </p:cNvSpPr>
          <p:nvPr/>
        </p:nvSpPr>
        <p:spPr>
          <a:xfrm>
            <a:off x="226533" y="868829"/>
            <a:ext cx="8917467" cy="2852661"/>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680"/>
              </a:spcBef>
              <a:spcAft>
                <a:spcPts val="0"/>
              </a:spcAft>
              <a:buClr>
                <a:schemeClr val="accent1"/>
              </a:buClr>
              <a:buSzPts val="2312"/>
              <a:buFont typeface="Arial"/>
              <a:buNone/>
              <a:defRPr sz="3400" b="0" i="0" u="none" strike="noStrike" cap="none">
                <a:solidFill>
                  <a:schemeClr val="dk1"/>
                </a:solidFill>
                <a:latin typeface="Arial"/>
                <a:ea typeface="Arial"/>
                <a:cs typeface="Arial"/>
                <a:sym typeface="Arial"/>
              </a:defRPr>
            </a:lvl1pPr>
            <a:lvl2pPr marL="457200" marR="0" lvl="1" indent="0" algn="l" rtl="0">
              <a:lnSpc>
                <a:spcPct val="100000"/>
              </a:lnSpc>
              <a:spcBef>
                <a:spcPts val="520"/>
              </a:spcBef>
              <a:spcAft>
                <a:spcPts val="0"/>
              </a:spcAft>
              <a:buClr>
                <a:schemeClr val="accent1"/>
              </a:buClr>
              <a:buSzPts val="1768"/>
              <a:buFont typeface="Arial"/>
              <a:buNone/>
              <a:defRPr sz="2600" b="0" i="0" u="none" strike="noStrike" cap="none">
                <a:solidFill>
                  <a:schemeClr val="dk1"/>
                </a:solidFill>
                <a:latin typeface="Arial"/>
                <a:ea typeface="Arial"/>
                <a:cs typeface="Arial"/>
                <a:sym typeface="Arial"/>
              </a:defRPr>
            </a:lvl2pPr>
            <a:lvl3pPr marL="914400" marR="0" lvl="2" indent="0" algn="l" rtl="0">
              <a:lnSpc>
                <a:spcPct val="100000"/>
              </a:lnSpc>
              <a:spcBef>
                <a:spcPts val="420"/>
              </a:spcBef>
              <a:spcAft>
                <a:spcPts val="0"/>
              </a:spcAft>
              <a:buClr>
                <a:schemeClr val="accent1"/>
              </a:buClr>
              <a:buSzPts val="1428"/>
              <a:buFont typeface="Arial"/>
              <a:buNone/>
              <a:defRPr sz="2100" b="0" i="0" u="none" strike="noStrike" cap="none">
                <a:solidFill>
                  <a:schemeClr val="dk1"/>
                </a:solidFill>
                <a:latin typeface="Arial"/>
                <a:ea typeface="Arial"/>
                <a:cs typeface="Arial"/>
                <a:sym typeface="Arial"/>
              </a:defRPr>
            </a:lvl3pPr>
            <a:lvl4pPr marL="1371600" marR="0" lvl="3" indent="0" algn="l" rtl="0">
              <a:lnSpc>
                <a:spcPct val="100000"/>
              </a:lnSpc>
              <a:spcBef>
                <a:spcPts val="320"/>
              </a:spcBef>
              <a:spcAft>
                <a:spcPts val="0"/>
              </a:spcAft>
              <a:buClr>
                <a:schemeClr val="accent1"/>
              </a:buClr>
              <a:buSzPts val="1088"/>
              <a:buFont typeface="Arial"/>
              <a:buNone/>
              <a:defRPr sz="1600" b="0" i="0" u="none" strike="noStrike" cap="none">
                <a:solidFill>
                  <a:schemeClr val="dk1"/>
                </a:solidFill>
                <a:latin typeface="Arial"/>
                <a:ea typeface="Arial"/>
                <a:cs typeface="Arial"/>
                <a:sym typeface="Arial"/>
              </a:defRPr>
            </a:lvl4pPr>
            <a:lvl5pPr marL="1828800" marR="0" lvl="4" indent="0" algn="l" rtl="0">
              <a:lnSpc>
                <a:spcPct val="100000"/>
              </a:lnSpc>
              <a:spcBef>
                <a:spcPts val="260"/>
              </a:spcBef>
              <a:spcAft>
                <a:spcPts val="0"/>
              </a:spcAft>
              <a:buClr>
                <a:schemeClr val="accent1"/>
              </a:buClr>
              <a:buSzPts val="884"/>
              <a:buFont typeface="Arial"/>
              <a:buNone/>
              <a:defRPr sz="1300" b="0" i="0" u="none" strike="noStrike" cap="none">
                <a:solidFill>
                  <a:schemeClr val="dk1"/>
                </a:solidFill>
                <a:latin typeface="Arial"/>
                <a:ea typeface="Arial"/>
                <a:cs typeface="Arial"/>
                <a:sym typeface="Arial"/>
              </a:defRPr>
            </a:lvl5pPr>
            <a:lvl6pPr marL="2514600" marR="0" lvl="5"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We </a:t>
            </a:r>
            <a:r>
              <a:rPr lang="en-US" sz="2000" dirty="0" err="1"/>
              <a:t>downsample</a:t>
            </a:r>
            <a:r>
              <a:rPr lang="en-US" sz="2000" dirty="0"/>
              <a:t> the IRs in the GWA dataset to 16 </a:t>
            </a:r>
            <a:r>
              <a:rPr lang="en-US" sz="2000" dirty="0" err="1"/>
              <a:t>kHZ</a:t>
            </a:r>
            <a:r>
              <a:rPr lang="en-US" sz="2000" dirty="0"/>
              <a:t> and crop the IRs to have a duration of 0.25 seconds.</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We preprocess the IRs to have a same standard deviation (STD) of 0.1.</a:t>
            </a:r>
          </a:p>
          <a:p>
            <a:pPr marL="342900" indent="-342900">
              <a:spcBef>
                <a:spcPts val="0"/>
              </a:spcBef>
              <a:buFont typeface="Arial" panose="020B0604020202020204" pitchFamily="34" charset="0"/>
              <a:buChar char="•"/>
            </a:pPr>
            <a:endParaRPr lang="en-US" sz="2000" dirty="0"/>
          </a:p>
          <a:p>
            <a:pPr marL="342900" indent="-342900">
              <a:spcBef>
                <a:spcPts val="0"/>
              </a:spcBef>
              <a:buFont typeface="Arial" panose="020B0604020202020204" pitchFamily="34" charset="0"/>
              <a:buChar char="•"/>
            </a:pPr>
            <a:r>
              <a:rPr lang="en-US" sz="2000" dirty="0"/>
              <a:t>To recover the IR with the original magnitude, we duplicate the standard deviation of the IRs 128 times and concatenate them at the end of the preprocessed IRs.</a:t>
            </a:r>
          </a:p>
        </p:txBody>
      </p:sp>
      <p:sp>
        <p:nvSpPr>
          <p:cNvPr id="7" name="Right Brace 6">
            <a:extLst>
              <a:ext uri="{FF2B5EF4-FFF2-40B4-BE49-F238E27FC236}">
                <a16:creationId xmlns:a16="http://schemas.microsoft.com/office/drawing/2014/main" id="{A43F96D7-2084-AC18-41C1-03CD5F9C82DE}"/>
              </a:ext>
            </a:extLst>
          </p:cNvPr>
          <p:cNvSpPr/>
          <p:nvPr/>
        </p:nvSpPr>
        <p:spPr>
          <a:xfrm rot="5400000">
            <a:off x="3585145" y="2663085"/>
            <a:ext cx="353710" cy="30888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79E29A23-24FD-FD55-C90F-58B3C39645D0}"/>
              </a:ext>
            </a:extLst>
          </p:cNvPr>
          <p:cNvSpPr/>
          <p:nvPr/>
        </p:nvSpPr>
        <p:spPr>
          <a:xfrm>
            <a:off x="2217600" y="3721490"/>
            <a:ext cx="3088800" cy="3091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(IR / (10 * STD of IR))</a:t>
            </a:r>
          </a:p>
        </p:txBody>
      </p:sp>
      <p:sp>
        <p:nvSpPr>
          <p:cNvPr id="9" name="Rectangle 8">
            <a:extLst>
              <a:ext uri="{FF2B5EF4-FFF2-40B4-BE49-F238E27FC236}">
                <a16:creationId xmlns:a16="http://schemas.microsoft.com/office/drawing/2014/main" id="{3DEBB10E-AA40-6DBF-FD5D-2F153CBDDEFB}"/>
              </a:ext>
            </a:extLst>
          </p:cNvPr>
          <p:cNvSpPr/>
          <p:nvPr/>
        </p:nvSpPr>
        <p:spPr>
          <a:xfrm>
            <a:off x="5306400" y="3721490"/>
            <a:ext cx="842400" cy="30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STD</a:t>
            </a:r>
          </a:p>
        </p:txBody>
      </p:sp>
      <p:sp>
        <p:nvSpPr>
          <p:cNvPr id="10" name="Right Brace 9">
            <a:extLst>
              <a:ext uri="{FF2B5EF4-FFF2-40B4-BE49-F238E27FC236}">
                <a16:creationId xmlns:a16="http://schemas.microsoft.com/office/drawing/2014/main" id="{CCFF4ED4-AE37-D171-2A03-714608C40496}"/>
              </a:ext>
            </a:extLst>
          </p:cNvPr>
          <p:cNvSpPr/>
          <p:nvPr/>
        </p:nvSpPr>
        <p:spPr>
          <a:xfrm rot="5400000">
            <a:off x="5538517" y="3774058"/>
            <a:ext cx="378165" cy="8424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29CC413-2124-8251-B899-E4ADBE33371A}"/>
              </a:ext>
            </a:extLst>
          </p:cNvPr>
          <p:cNvSpPr txBox="1"/>
          <p:nvPr/>
        </p:nvSpPr>
        <p:spPr>
          <a:xfrm>
            <a:off x="5198400" y="4361249"/>
            <a:ext cx="1612800" cy="307777"/>
          </a:xfrm>
          <a:prstGeom prst="rect">
            <a:avLst/>
          </a:prstGeom>
          <a:noFill/>
        </p:spPr>
        <p:txBody>
          <a:bodyPr wrap="square" rtlCol="0">
            <a:spAutoFit/>
          </a:bodyPr>
          <a:lstStyle/>
          <a:p>
            <a:r>
              <a:rPr lang="en-US" b="1" dirty="0"/>
              <a:t>128 samples</a:t>
            </a:r>
          </a:p>
        </p:txBody>
      </p:sp>
      <p:sp>
        <p:nvSpPr>
          <p:cNvPr id="12" name="TextBox 11">
            <a:extLst>
              <a:ext uri="{FF2B5EF4-FFF2-40B4-BE49-F238E27FC236}">
                <a16:creationId xmlns:a16="http://schemas.microsoft.com/office/drawing/2014/main" id="{DA182C82-E118-FCFC-A1BC-FA38979AE173}"/>
              </a:ext>
            </a:extLst>
          </p:cNvPr>
          <p:cNvSpPr txBox="1"/>
          <p:nvPr/>
        </p:nvSpPr>
        <p:spPr>
          <a:xfrm>
            <a:off x="3139201" y="4354786"/>
            <a:ext cx="1612800" cy="307777"/>
          </a:xfrm>
          <a:prstGeom prst="rect">
            <a:avLst/>
          </a:prstGeom>
          <a:noFill/>
        </p:spPr>
        <p:txBody>
          <a:bodyPr wrap="square" rtlCol="0">
            <a:spAutoFit/>
          </a:bodyPr>
          <a:lstStyle/>
          <a:p>
            <a:r>
              <a:rPr lang="en-US" b="1" dirty="0"/>
              <a:t>3968 samples</a:t>
            </a:r>
          </a:p>
        </p:txBody>
      </p:sp>
      <p:pic>
        <p:nvPicPr>
          <p:cNvPr id="2" name="Picture 1" descr="Text&#10;&#10;Description automatically generated with medium confidence">
            <a:extLst>
              <a:ext uri="{FF2B5EF4-FFF2-40B4-BE49-F238E27FC236}">
                <a16:creationId xmlns:a16="http://schemas.microsoft.com/office/drawing/2014/main" id="{554D1E19-236B-BF80-8E6A-5115D608922B}"/>
              </a:ext>
            </a:extLst>
          </p:cNvPr>
          <p:cNvPicPr>
            <a:picLocks noChangeAspect="1"/>
          </p:cNvPicPr>
          <p:nvPr/>
        </p:nvPicPr>
        <p:blipFill>
          <a:blip r:embed="rId3"/>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318625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Mesh Simplification</a:t>
            </a:r>
          </a:p>
        </p:txBody>
      </p:sp>
      <p:pic>
        <p:nvPicPr>
          <p:cNvPr id="6" name="Picture 5" descr="A picture containing graphical user interface&#10;&#10;Description automatically generated">
            <a:extLst>
              <a:ext uri="{FF2B5EF4-FFF2-40B4-BE49-F238E27FC236}">
                <a16:creationId xmlns:a16="http://schemas.microsoft.com/office/drawing/2014/main" id="{F00DD651-EAAF-822E-9CA9-52CEDCDBB76D}"/>
              </a:ext>
            </a:extLst>
          </p:cNvPr>
          <p:cNvPicPr>
            <a:picLocks noChangeAspect="1"/>
          </p:cNvPicPr>
          <p:nvPr/>
        </p:nvPicPr>
        <p:blipFill>
          <a:blip r:embed="rId3"/>
          <a:stretch>
            <a:fillRect/>
          </a:stretch>
        </p:blipFill>
        <p:spPr>
          <a:xfrm>
            <a:off x="4757738" y="1433832"/>
            <a:ext cx="3647535" cy="2745261"/>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B85DCD8-4C68-77BA-8920-1A3B9E0468F1}"/>
              </a:ext>
            </a:extLst>
          </p:cNvPr>
          <p:cNvPicPr>
            <a:picLocks noChangeAspect="1"/>
          </p:cNvPicPr>
          <p:nvPr/>
        </p:nvPicPr>
        <p:blipFill>
          <a:blip r:embed="rId4"/>
          <a:stretch>
            <a:fillRect/>
          </a:stretch>
        </p:blipFill>
        <p:spPr>
          <a:xfrm>
            <a:off x="599143" y="1433832"/>
            <a:ext cx="3644798" cy="2743200"/>
          </a:xfrm>
          <a:prstGeom prst="rect">
            <a:avLst/>
          </a:prstGeom>
        </p:spPr>
      </p:pic>
      <p:sp>
        <p:nvSpPr>
          <p:cNvPr id="9" name="TextBox 8">
            <a:extLst>
              <a:ext uri="{FF2B5EF4-FFF2-40B4-BE49-F238E27FC236}">
                <a16:creationId xmlns:a16="http://schemas.microsoft.com/office/drawing/2014/main" id="{A4DA20B7-94C7-49E6-9BF3-3A56FAA7288C}"/>
              </a:ext>
            </a:extLst>
          </p:cNvPr>
          <p:cNvSpPr txBox="1"/>
          <p:nvPr/>
        </p:nvSpPr>
        <p:spPr>
          <a:xfrm>
            <a:off x="1989346" y="4239858"/>
            <a:ext cx="760998" cy="307777"/>
          </a:xfrm>
          <a:prstGeom prst="rect">
            <a:avLst/>
          </a:prstGeom>
          <a:noFill/>
          <a:ln w="12700">
            <a:solidFill>
              <a:schemeClr val="tx1"/>
            </a:solidFill>
          </a:ln>
        </p:spPr>
        <p:txBody>
          <a:bodyPr wrap="square" rtlCol="0">
            <a:spAutoFit/>
          </a:bodyPr>
          <a:lstStyle/>
          <a:p>
            <a:r>
              <a:rPr lang="en-US" b="1" dirty="0"/>
              <a:t>Before</a:t>
            </a:r>
          </a:p>
        </p:txBody>
      </p:sp>
      <p:sp>
        <p:nvSpPr>
          <p:cNvPr id="10" name="TextBox 9">
            <a:extLst>
              <a:ext uri="{FF2B5EF4-FFF2-40B4-BE49-F238E27FC236}">
                <a16:creationId xmlns:a16="http://schemas.microsoft.com/office/drawing/2014/main" id="{49688820-9FD3-7AA3-AC92-B3205EFDDBDA}"/>
              </a:ext>
            </a:extLst>
          </p:cNvPr>
          <p:cNvSpPr txBox="1"/>
          <p:nvPr/>
        </p:nvSpPr>
        <p:spPr>
          <a:xfrm>
            <a:off x="6206539" y="4239858"/>
            <a:ext cx="630030" cy="307777"/>
          </a:xfrm>
          <a:prstGeom prst="rect">
            <a:avLst/>
          </a:prstGeom>
          <a:noFill/>
          <a:ln w="12700">
            <a:solidFill>
              <a:schemeClr val="tx1"/>
            </a:solidFill>
          </a:ln>
        </p:spPr>
        <p:txBody>
          <a:bodyPr wrap="square" rtlCol="0">
            <a:spAutoFit/>
          </a:bodyPr>
          <a:lstStyle/>
          <a:p>
            <a:r>
              <a:rPr lang="en-US" b="1" dirty="0"/>
              <a:t>After</a:t>
            </a:r>
          </a:p>
        </p:txBody>
      </p:sp>
      <p:pic>
        <p:nvPicPr>
          <p:cNvPr id="2" name="Picture 1" descr="Text&#10;&#10;Description automatically generated with medium confidence">
            <a:extLst>
              <a:ext uri="{FF2B5EF4-FFF2-40B4-BE49-F238E27FC236}">
                <a16:creationId xmlns:a16="http://schemas.microsoft.com/office/drawing/2014/main" id="{3A0CC1F6-21DF-E4A1-4D14-A498B4252EE8}"/>
              </a:ext>
            </a:extLst>
          </p:cNvPr>
          <p:cNvPicPr>
            <a:picLocks noChangeAspect="1"/>
          </p:cNvPicPr>
          <p:nvPr/>
        </p:nvPicPr>
        <p:blipFill>
          <a:blip r:embed="rId5"/>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415020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Mesh Encoding</a:t>
            </a:r>
          </a:p>
        </p:txBody>
      </p:sp>
      <p:pic>
        <p:nvPicPr>
          <p:cNvPr id="3" name="Picture 2">
            <a:extLst>
              <a:ext uri="{FF2B5EF4-FFF2-40B4-BE49-F238E27FC236}">
                <a16:creationId xmlns:a16="http://schemas.microsoft.com/office/drawing/2014/main" id="{638E2E8A-0223-04E9-98F8-FE707BBB9F9A}"/>
              </a:ext>
            </a:extLst>
          </p:cNvPr>
          <p:cNvPicPr>
            <a:picLocks noChangeAspect="1"/>
          </p:cNvPicPr>
          <p:nvPr/>
        </p:nvPicPr>
        <p:blipFill>
          <a:blip r:embed="rId3"/>
          <a:srcRect/>
          <a:stretch/>
        </p:blipFill>
        <p:spPr>
          <a:xfrm>
            <a:off x="666539" y="1266437"/>
            <a:ext cx="7810922" cy="3175786"/>
          </a:xfrm>
          <a:prstGeom prst="rect">
            <a:avLst/>
          </a:prstGeom>
        </p:spPr>
      </p:pic>
      <p:pic>
        <p:nvPicPr>
          <p:cNvPr id="2" name="Picture 1" descr="Text&#10;&#10;Description automatically generated with medium confidence">
            <a:extLst>
              <a:ext uri="{FF2B5EF4-FFF2-40B4-BE49-F238E27FC236}">
                <a16:creationId xmlns:a16="http://schemas.microsoft.com/office/drawing/2014/main" id="{A3982395-ABAF-95B4-1266-5AED9FD54638}"/>
              </a:ext>
            </a:extLst>
          </p:cNvPr>
          <p:cNvPicPr>
            <a:picLocks noChangeAspect="1"/>
          </p:cNvPicPr>
          <p:nvPr/>
        </p:nvPicPr>
        <p:blipFill>
          <a:blip r:embed="rId4"/>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252487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Full Architecture</a:t>
            </a:r>
          </a:p>
        </p:txBody>
      </p:sp>
      <p:pic>
        <p:nvPicPr>
          <p:cNvPr id="3" name="Picture 2">
            <a:extLst>
              <a:ext uri="{FF2B5EF4-FFF2-40B4-BE49-F238E27FC236}">
                <a16:creationId xmlns:a16="http://schemas.microsoft.com/office/drawing/2014/main" id="{638E2E8A-0223-04E9-98F8-FE707BBB9F9A}"/>
              </a:ext>
            </a:extLst>
          </p:cNvPr>
          <p:cNvPicPr>
            <a:picLocks noChangeAspect="1"/>
          </p:cNvPicPr>
          <p:nvPr/>
        </p:nvPicPr>
        <p:blipFill>
          <a:blip r:embed="rId3"/>
          <a:srcRect/>
          <a:stretch/>
        </p:blipFill>
        <p:spPr>
          <a:xfrm>
            <a:off x="666539" y="1545348"/>
            <a:ext cx="7810922" cy="2617966"/>
          </a:xfrm>
          <a:prstGeom prst="rect">
            <a:avLst/>
          </a:prstGeom>
        </p:spPr>
      </p:pic>
      <p:pic>
        <p:nvPicPr>
          <p:cNvPr id="2" name="Picture 1" descr="Text&#10;&#10;Description automatically generated with medium confidence">
            <a:extLst>
              <a:ext uri="{FF2B5EF4-FFF2-40B4-BE49-F238E27FC236}">
                <a16:creationId xmlns:a16="http://schemas.microsoft.com/office/drawing/2014/main" id="{1E6F1987-0898-21A2-AE45-63637A0ABDAE}"/>
              </a:ext>
            </a:extLst>
          </p:cNvPr>
          <p:cNvPicPr>
            <a:picLocks noChangeAspect="1"/>
          </p:cNvPicPr>
          <p:nvPr/>
        </p:nvPicPr>
        <p:blipFill>
          <a:blip r:embed="rId4"/>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271142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9"/>
            <a:ext cx="8229600" cy="857250"/>
          </a:xfrm>
          <a:prstGeom prst="rect">
            <a:avLst/>
          </a:prstGeom>
          <a:noFill/>
          <a:ln>
            <a:noFill/>
          </a:ln>
        </p:spPr>
        <p:txBody>
          <a:bodyPr wrap="square" lIns="91425" tIns="45700" rIns="91425" bIns="45700" anchor="ctr" anchorCtr="0">
            <a:noAutofit/>
          </a:bodyPr>
          <a:lstStyle/>
          <a:p>
            <a:pPr marL="0" marR="0" lvl="0" indent="-215900" algn="l">
              <a:spcBef>
                <a:spcPts val="0"/>
              </a:spcBef>
              <a:buNone/>
            </a:pPr>
            <a:r>
              <a:rPr lang="en-US" dirty="0"/>
              <a:t>Neural Sound Rendering</a:t>
            </a:r>
          </a:p>
        </p:txBody>
      </p:sp>
      <p:sp>
        <p:nvSpPr>
          <p:cNvPr id="2" name="TextBox 1">
            <a:extLst>
              <a:ext uri="{FF2B5EF4-FFF2-40B4-BE49-F238E27FC236}">
                <a16:creationId xmlns:a16="http://schemas.microsoft.com/office/drawing/2014/main" id="{4B314E4B-35CC-BDFC-C0E6-655260138E4D}"/>
              </a:ext>
            </a:extLst>
          </p:cNvPr>
          <p:cNvSpPr txBox="1"/>
          <p:nvPr/>
        </p:nvSpPr>
        <p:spPr>
          <a:xfrm>
            <a:off x="514350" y="1993106"/>
            <a:ext cx="8172450"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t>We demonstrate the sound rendering quality of our MESH2IR on 3 different 3D indoor scenes.</a:t>
            </a:r>
          </a:p>
        </p:txBody>
      </p:sp>
      <p:pic>
        <p:nvPicPr>
          <p:cNvPr id="3" name="Picture 2" descr="Text&#10;&#10;Description automatically generated with medium confidence">
            <a:extLst>
              <a:ext uri="{FF2B5EF4-FFF2-40B4-BE49-F238E27FC236}">
                <a16:creationId xmlns:a16="http://schemas.microsoft.com/office/drawing/2014/main" id="{F6552413-3A49-C602-06AF-D4CBE914EE3C}"/>
              </a:ext>
            </a:extLst>
          </p:cNvPr>
          <p:cNvPicPr>
            <a:picLocks noChangeAspect="1"/>
          </p:cNvPicPr>
          <p:nvPr/>
        </p:nvPicPr>
        <p:blipFill>
          <a:blip r:embed="rId3"/>
          <a:stretch>
            <a:fillRect/>
          </a:stretch>
        </p:blipFill>
        <p:spPr>
          <a:xfrm>
            <a:off x="7259783" y="4720671"/>
            <a:ext cx="1427018" cy="375782"/>
          </a:xfrm>
          <a:prstGeom prst="rect">
            <a:avLst/>
          </a:prstGeom>
        </p:spPr>
      </p:pic>
    </p:spTree>
    <p:extLst>
      <p:ext uri="{BB962C8B-B14F-4D97-AF65-F5344CB8AC3E}">
        <p14:creationId xmlns:p14="http://schemas.microsoft.com/office/powerpoint/2010/main" val="3095846922"/>
      </p:ext>
    </p:extLst>
  </p:cSld>
  <p:clrMapOvr>
    <a:masterClrMapping/>
  </p:clrMapOvr>
</p:sld>
</file>

<file path=ppt/theme/theme1.xml><?xml version="1.0" encoding="utf-8"?>
<a:theme xmlns:a="http://schemas.openxmlformats.org/drawingml/2006/main" name="Office Theme">
  <a:themeElements>
    <a:clrScheme name="UMD - colors">
      <a:dk1>
        <a:srgbClr val="2A2F30"/>
      </a:dk1>
      <a:lt1>
        <a:srgbClr val="F4F1F1"/>
      </a:lt1>
      <a:dk2>
        <a:srgbClr val="2A2F30"/>
      </a:dk2>
      <a:lt2>
        <a:srgbClr val="FFFFFE"/>
      </a:lt2>
      <a:accent1>
        <a:srgbClr val="C30A29"/>
      </a:accent1>
      <a:accent2>
        <a:srgbClr val="F9C51A"/>
      </a:accent2>
      <a:accent3>
        <a:srgbClr val="E68320"/>
      </a:accent3>
      <a:accent4>
        <a:srgbClr val="4070FF"/>
      </a:accent4>
      <a:accent5>
        <a:srgbClr val="60E653"/>
      </a:accent5>
      <a:accent6>
        <a:srgbClr val="2DE6C6"/>
      </a:accent6>
      <a:hlink>
        <a:srgbClr val="C30A29"/>
      </a:hlink>
      <a:folHlink>
        <a:srgbClr val="6F75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2235</TotalTime>
  <Words>1424</Words>
  <Application>Microsoft Office PowerPoint</Application>
  <PresentationFormat>On-screen Show (16:9)</PresentationFormat>
  <Paragraphs>161</Paragraphs>
  <Slides>23</Slides>
  <Notes>23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Office Theme</vt:lpstr>
      <vt:lpstr>MESH2IR: Neural Acoustic Impulse Response Generator for Complex 3D Scenes</vt:lpstr>
      <vt:lpstr>MESH2IR</vt:lpstr>
      <vt:lpstr>3D Indoor Scene</vt:lpstr>
      <vt:lpstr>GWA Dataset</vt:lpstr>
      <vt:lpstr>IR Representation</vt:lpstr>
      <vt:lpstr>Mesh Simplification</vt:lpstr>
      <vt:lpstr>Mesh Encoding</vt:lpstr>
      <vt:lpstr>Full Architecture</vt:lpstr>
      <vt:lpstr>Neural Sound Rendering</vt:lpstr>
      <vt:lpstr>Neural Sound Rendering</vt:lpstr>
      <vt:lpstr>Neural Sound Rendering</vt:lpstr>
      <vt:lpstr>Neural Sound Rendering</vt:lpstr>
      <vt:lpstr>Neural Sound Rendering</vt:lpstr>
      <vt:lpstr>Neural Sound Rendering</vt:lpstr>
      <vt:lpstr>Neural Sound Rendering</vt:lpstr>
      <vt:lpstr>Runtime</vt:lpstr>
      <vt:lpstr>Speech Application</vt:lpstr>
      <vt:lpstr>Speech Dereverberation</vt:lpstr>
      <vt:lpstr>Speech Dereverberation</vt:lpstr>
      <vt:lpstr>Speech Seperation</vt:lpstr>
      <vt:lpstr>Speech Seperation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c:title>
  <dc:creator>Anton Ratnarajah</dc:creator>
  <cp:lastModifiedBy>Anton Jeran Ratnarajah</cp:lastModifiedBy>
  <cp:revision>459</cp:revision>
  <dcterms:modified xsi:type="dcterms:W3CDTF">2022-10-01T17:29:19Z</dcterms:modified>
</cp:coreProperties>
</file>